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38"/>
  </p:notesMasterIdLst>
  <p:handoutMasterIdLst>
    <p:handoutMasterId r:id="rId39"/>
  </p:handoutMasterIdLst>
  <p:sldIdLst>
    <p:sldId id="328" r:id="rId2"/>
    <p:sldId id="360" r:id="rId3"/>
    <p:sldId id="355" r:id="rId4"/>
    <p:sldId id="272" r:id="rId5"/>
    <p:sldId id="275" r:id="rId6"/>
    <p:sldId id="362" r:id="rId7"/>
    <p:sldId id="352" r:id="rId8"/>
    <p:sldId id="277" r:id="rId9"/>
    <p:sldId id="281" r:id="rId10"/>
    <p:sldId id="282" r:id="rId11"/>
    <p:sldId id="358" r:id="rId12"/>
    <p:sldId id="365" r:id="rId13"/>
    <p:sldId id="297" r:id="rId14"/>
    <p:sldId id="303" r:id="rId15"/>
    <p:sldId id="304" r:id="rId16"/>
    <p:sldId id="324" r:id="rId17"/>
    <p:sldId id="309" r:id="rId18"/>
    <p:sldId id="326" r:id="rId19"/>
    <p:sldId id="311" r:id="rId20"/>
    <p:sldId id="312" r:id="rId21"/>
    <p:sldId id="359" r:id="rId22"/>
    <p:sldId id="366" r:id="rId23"/>
    <p:sldId id="371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5" r:id="rId35"/>
    <p:sldId id="386" r:id="rId36"/>
    <p:sldId id="384" r:id="rId37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1517"/>
  </p:normalViewPr>
  <p:slideViewPr>
    <p:cSldViewPr snapToGrid="0" snapToObjects="1">
      <p:cViewPr varScale="1">
        <p:scale>
          <a:sx n="140" d="100"/>
          <a:sy n="140" d="100"/>
        </p:scale>
        <p:origin x="1120" y="184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 Janda" userId="1f227e26-6259-47d3-b693-dce21943f79e" providerId="ADAL" clId="{327CCE87-DCF6-F644-B433-4BE0A09B49BF}"/>
    <pc:docChg chg="undo custSel addSld delSld modSld">
      <pc:chgData name="Laura A Janda" userId="1f227e26-6259-47d3-b693-dce21943f79e" providerId="ADAL" clId="{327CCE87-DCF6-F644-B433-4BE0A09B49BF}" dt="2019-10-08T11:30:44.437" v="657" actId="1036"/>
      <pc:docMkLst>
        <pc:docMk/>
      </pc:docMkLst>
      <pc:sldChg chg="modSp">
        <pc:chgData name="Laura A Janda" userId="1f227e26-6259-47d3-b693-dce21943f79e" providerId="ADAL" clId="{327CCE87-DCF6-F644-B433-4BE0A09B49BF}" dt="2019-10-08T11:27:58.531" v="606" actId="20577"/>
        <pc:sldMkLst>
          <pc:docMk/>
          <pc:sldMk cId="1166894425" sldId="282"/>
        </pc:sldMkLst>
        <pc:spChg chg="mod">
          <ac:chgData name="Laura A Janda" userId="1f227e26-6259-47d3-b693-dce21943f79e" providerId="ADAL" clId="{327CCE87-DCF6-F644-B433-4BE0A09B49BF}" dt="2019-10-08T11:27:58.531" v="606" actId="20577"/>
          <ac:spMkLst>
            <pc:docMk/>
            <pc:sldMk cId="1166894425" sldId="282"/>
            <ac:spMk id="4" creationId="{00000000-0000-0000-0000-000000000000}"/>
          </ac:spMkLst>
        </pc:spChg>
      </pc:sldChg>
      <pc:sldChg chg="addSp delSp modSp">
        <pc:chgData name="Laura A Janda" userId="1f227e26-6259-47d3-b693-dce21943f79e" providerId="ADAL" clId="{327CCE87-DCF6-F644-B433-4BE0A09B49BF}" dt="2019-10-07T15:44:18.498" v="592" actId="27636"/>
        <pc:sldMkLst>
          <pc:docMk/>
          <pc:sldMk cId="1900181774" sldId="297"/>
        </pc:sldMkLst>
        <pc:spChg chg="add mod">
          <ac:chgData name="Laura A Janda" userId="1f227e26-6259-47d3-b693-dce21943f79e" providerId="ADAL" clId="{327CCE87-DCF6-F644-B433-4BE0A09B49BF}" dt="2019-10-07T14:11:00.480" v="292" actId="1076"/>
          <ac:spMkLst>
            <pc:docMk/>
            <pc:sldMk cId="1900181774" sldId="297"/>
            <ac:spMk id="2" creationId="{C57F0E69-602A-1C49-A6EF-A1999C35CBA3}"/>
          </ac:spMkLst>
        </pc:spChg>
        <pc:spChg chg="add del mod">
          <ac:chgData name="Laura A Janda" userId="1f227e26-6259-47d3-b693-dce21943f79e" providerId="ADAL" clId="{327CCE87-DCF6-F644-B433-4BE0A09B49BF}" dt="2019-10-07T14:11:37.186" v="361" actId="478"/>
          <ac:spMkLst>
            <pc:docMk/>
            <pc:sldMk cId="1900181774" sldId="297"/>
            <ac:spMk id="4" creationId="{6EFE1820-9560-8D49-8549-6858CCF1E537}"/>
          </ac:spMkLst>
        </pc:spChg>
        <pc:spChg chg="add mod">
          <ac:chgData name="Laura A Janda" userId="1f227e26-6259-47d3-b693-dce21943f79e" providerId="ADAL" clId="{327CCE87-DCF6-F644-B433-4BE0A09B49BF}" dt="2019-10-07T14:12:13.693" v="370" actId="1037"/>
          <ac:spMkLst>
            <pc:docMk/>
            <pc:sldMk cId="1900181774" sldId="297"/>
            <ac:spMk id="5" creationId="{28A5E6F7-C5B1-2F45-8579-F9C6EA0D86B5}"/>
          </ac:spMkLst>
        </pc:spChg>
        <pc:spChg chg="add del mod">
          <ac:chgData name="Laura A Janda" userId="1f227e26-6259-47d3-b693-dce21943f79e" providerId="ADAL" clId="{327CCE87-DCF6-F644-B433-4BE0A09B49BF}" dt="2019-10-07T15:44:18.498" v="592" actId="27636"/>
          <ac:spMkLst>
            <pc:docMk/>
            <pc:sldMk cId="1900181774" sldId="297"/>
            <ac:spMk id="45058" creationId="{00000000-0000-0000-0000-000000000000}"/>
          </ac:spMkLst>
        </pc:spChg>
      </pc:sldChg>
      <pc:sldChg chg="add">
        <pc:chgData name="Laura A Janda" userId="1f227e26-6259-47d3-b693-dce21943f79e" providerId="ADAL" clId="{327CCE87-DCF6-F644-B433-4BE0A09B49BF}" dt="2019-10-07T14:08:53.789" v="199"/>
        <pc:sldMkLst>
          <pc:docMk/>
          <pc:sldMk cId="4237081069" sldId="303"/>
        </pc:sldMkLst>
      </pc:sldChg>
      <pc:sldChg chg="add">
        <pc:chgData name="Laura A Janda" userId="1f227e26-6259-47d3-b693-dce21943f79e" providerId="ADAL" clId="{327CCE87-DCF6-F644-B433-4BE0A09B49BF}" dt="2019-10-07T14:08:53.789" v="199"/>
        <pc:sldMkLst>
          <pc:docMk/>
          <pc:sldMk cId="3506874010" sldId="304"/>
        </pc:sldMkLst>
      </pc:sldChg>
      <pc:sldChg chg="modSp">
        <pc:chgData name="Laura A Janda" userId="1f227e26-6259-47d3-b693-dce21943f79e" providerId="ADAL" clId="{327CCE87-DCF6-F644-B433-4BE0A09B49BF}" dt="2019-10-07T15:46:15.293" v="597" actId="20577"/>
        <pc:sldMkLst>
          <pc:docMk/>
          <pc:sldMk cId="1116361810" sldId="312"/>
        </pc:sldMkLst>
        <pc:spChg chg="mod">
          <ac:chgData name="Laura A Janda" userId="1f227e26-6259-47d3-b693-dce21943f79e" providerId="ADAL" clId="{327CCE87-DCF6-F644-B433-4BE0A09B49BF}" dt="2019-10-07T15:46:15.293" v="597" actId="20577"/>
          <ac:spMkLst>
            <pc:docMk/>
            <pc:sldMk cId="1116361810" sldId="312"/>
            <ac:spMk id="60418" creationId="{00000000-0000-0000-0000-000000000000}"/>
          </ac:spMkLst>
        </pc:spChg>
      </pc:sldChg>
      <pc:sldChg chg="add">
        <pc:chgData name="Laura A Janda" userId="1f227e26-6259-47d3-b693-dce21943f79e" providerId="ADAL" clId="{327CCE87-DCF6-F644-B433-4BE0A09B49BF}" dt="2019-10-07T14:08:53.789" v="199"/>
        <pc:sldMkLst>
          <pc:docMk/>
          <pc:sldMk cId="3492224161" sldId="324"/>
        </pc:sldMkLst>
      </pc:sldChg>
      <pc:sldChg chg="modSp">
        <pc:chgData name="Laura A Janda" userId="1f227e26-6259-47d3-b693-dce21943f79e" providerId="ADAL" clId="{327CCE87-DCF6-F644-B433-4BE0A09B49BF}" dt="2019-10-07T14:07:05" v="198" actId="20577"/>
        <pc:sldMkLst>
          <pc:docMk/>
          <pc:sldMk cId="918903516" sldId="355"/>
        </pc:sldMkLst>
        <pc:spChg chg="mod">
          <ac:chgData name="Laura A Janda" userId="1f227e26-6259-47d3-b693-dce21943f79e" providerId="ADAL" clId="{327CCE87-DCF6-F644-B433-4BE0A09B49BF}" dt="2019-10-07T14:07:05" v="198" actId="20577"/>
          <ac:spMkLst>
            <pc:docMk/>
            <pc:sldMk cId="918903516" sldId="355"/>
            <ac:spMk id="3" creationId="{7C472F77-C241-D84D-B53C-7D4EF07980D5}"/>
          </ac:spMkLst>
        </pc:spChg>
      </pc:sldChg>
      <pc:sldChg chg="del">
        <pc:chgData name="Laura A Janda" userId="1f227e26-6259-47d3-b693-dce21943f79e" providerId="ADAL" clId="{327CCE87-DCF6-F644-B433-4BE0A09B49BF}" dt="2019-10-07T15:40:21.606" v="400" actId="2696"/>
        <pc:sldMkLst>
          <pc:docMk/>
          <pc:sldMk cId="1306999822" sldId="357"/>
        </pc:sldMkLst>
      </pc:sldChg>
      <pc:sldChg chg="modSp">
        <pc:chgData name="Laura A Janda" userId="1f227e26-6259-47d3-b693-dce21943f79e" providerId="ADAL" clId="{327CCE87-DCF6-F644-B433-4BE0A09B49BF}" dt="2019-10-07T14:14:44.863" v="399" actId="20577"/>
        <pc:sldMkLst>
          <pc:docMk/>
          <pc:sldMk cId="1921905825" sldId="365"/>
        </pc:sldMkLst>
        <pc:spChg chg="mod">
          <ac:chgData name="Laura A Janda" userId="1f227e26-6259-47d3-b693-dce21943f79e" providerId="ADAL" clId="{327CCE87-DCF6-F644-B433-4BE0A09B49BF}" dt="2019-10-07T14:14:44.863" v="399" actId="20577"/>
          <ac:spMkLst>
            <pc:docMk/>
            <pc:sldMk cId="1921905825" sldId="365"/>
            <ac:spMk id="3" creationId="{A3A3BAA6-0D73-2741-AE55-578C6D070B4F}"/>
          </ac:spMkLst>
        </pc:spChg>
      </pc:sldChg>
      <pc:sldChg chg="del">
        <pc:chgData name="Laura A Janda" userId="1f227e26-6259-47d3-b693-dce21943f79e" providerId="ADAL" clId="{327CCE87-DCF6-F644-B433-4BE0A09B49BF}" dt="2019-10-07T14:06:48.300" v="197" actId="2696"/>
        <pc:sldMkLst>
          <pc:docMk/>
          <pc:sldMk cId="3072810457" sldId="369"/>
        </pc:sldMkLst>
      </pc:sldChg>
      <pc:sldChg chg="addSp modSp">
        <pc:chgData name="Laura A Janda" userId="1f227e26-6259-47d3-b693-dce21943f79e" providerId="ADAL" clId="{327CCE87-DCF6-F644-B433-4BE0A09B49BF}" dt="2019-10-08T11:30:44.437" v="657" actId="1036"/>
        <pc:sldMkLst>
          <pc:docMk/>
          <pc:sldMk cId="2899467335" sldId="374"/>
        </pc:sldMkLst>
        <pc:spChg chg="add mod">
          <ac:chgData name="Laura A Janda" userId="1f227e26-6259-47d3-b693-dce21943f79e" providerId="ADAL" clId="{327CCE87-DCF6-F644-B433-4BE0A09B49BF}" dt="2019-10-08T11:30:32.691" v="654" actId="207"/>
          <ac:spMkLst>
            <pc:docMk/>
            <pc:sldMk cId="2899467335" sldId="374"/>
            <ac:spMk id="4" creationId="{A3E0870A-FEC7-FB4E-995C-500CA157DA12}"/>
          </ac:spMkLst>
        </pc:spChg>
        <pc:spChg chg="mod">
          <ac:chgData name="Laura A Janda" userId="1f227e26-6259-47d3-b693-dce21943f79e" providerId="ADAL" clId="{327CCE87-DCF6-F644-B433-4BE0A09B49BF}" dt="2019-10-08T11:29:06.657" v="610" actId="1076"/>
          <ac:spMkLst>
            <pc:docMk/>
            <pc:sldMk cId="2899467335" sldId="374"/>
            <ac:spMk id="6" creationId="{D2FDF5EA-71AF-AE41-84AA-C69960CAB969}"/>
          </ac:spMkLst>
        </pc:spChg>
        <pc:picChg chg="mod">
          <ac:chgData name="Laura A Janda" userId="1f227e26-6259-47d3-b693-dce21943f79e" providerId="ADAL" clId="{327CCE87-DCF6-F644-B433-4BE0A09B49BF}" dt="2019-10-08T11:30:44.437" v="657" actId="1036"/>
          <ac:picMkLst>
            <pc:docMk/>
            <pc:sldMk cId="2899467335" sldId="374"/>
            <ac:picMk id="5" creationId="{C158E13E-4B50-8841-A5C3-3496A513F3A0}"/>
          </ac:picMkLst>
        </pc:picChg>
      </pc:sldChg>
      <pc:sldChg chg="delSp modSp add">
        <pc:chgData name="Laura A Janda" userId="1f227e26-6259-47d3-b693-dce21943f79e" providerId="ADAL" clId="{327CCE87-DCF6-F644-B433-4BE0A09B49BF}" dt="2019-10-05T08:53:04.968" v="196" actId="27636"/>
        <pc:sldMkLst>
          <pc:docMk/>
          <pc:sldMk cId="3955489886" sldId="386"/>
        </pc:sldMkLst>
        <pc:spChg chg="mod">
          <ac:chgData name="Laura A Janda" userId="1f227e26-6259-47d3-b693-dce21943f79e" providerId="ADAL" clId="{327CCE87-DCF6-F644-B433-4BE0A09B49BF}" dt="2019-10-05T08:53:04.968" v="196" actId="27636"/>
          <ac:spMkLst>
            <pc:docMk/>
            <pc:sldMk cId="3955489886" sldId="386"/>
            <ac:spMk id="4" creationId="{77637F89-5D5B-6342-9445-8D4A100951DE}"/>
          </ac:spMkLst>
        </pc:spChg>
        <pc:spChg chg="mod">
          <ac:chgData name="Laura A Janda" userId="1f227e26-6259-47d3-b693-dce21943f79e" providerId="ADAL" clId="{327CCE87-DCF6-F644-B433-4BE0A09B49BF}" dt="2019-10-05T08:52:13.246" v="133" actId="20577"/>
          <ac:spMkLst>
            <pc:docMk/>
            <pc:sldMk cId="3955489886" sldId="386"/>
            <ac:spMk id="5" creationId="{5F0375F8-CAD2-B046-8167-6505FF31962C}"/>
          </ac:spMkLst>
        </pc:spChg>
        <pc:spChg chg="mod">
          <ac:chgData name="Laura A Janda" userId="1f227e26-6259-47d3-b693-dce21943f79e" providerId="ADAL" clId="{327CCE87-DCF6-F644-B433-4BE0A09B49BF}" dt="2019-10-05T08:52:59.218" v="194" actId="1076"/>
          <ac:spMkLst>
            <pc:docMk/>
            <pc:sldMk cId="3955489886" sldId="386"/>
            <ac:spMk id="6" creationId="{63EBDF16-3FE0-204F-8133-BBD65B0E92D7}"/>
          </ac:spMkLst>
        </pc:spChg>
        <pc:picChg chg="mod">
          <ac:chgData name="Laura A Janda" userId="1f227e26-6259-47d3-b693-dce21943f79e" providerId="ADAL" clId="{327CCE87-DCF6-F644-B433-4BE0A09B49BF}" dt="2019-10-05T08:52:53.727" v="193" actId="1076"/>
          <ac:picMkLst>
            <pc:docMk/>
            <pc:sldMk cId="3955489886" sldId="386"/>
            <ac:picMk id="9" creationId="{6EB7DC6A-E671-3A4B-A558-9CF1E780A044}"/>
          </ac:picMkLst>
        </pc:picChg>
        <pc:picChg chg="mod">
          <ac:chgData name="Laura A Janda" userId="1f227e26-6259-47d3-b693-dce21943f79e" providerId="ADAL" clId="{327CCE87-DCF6-F644-B433-4BE0A09B49BF}" dt="2019-10-05T08:52:50.065" v="192" actId="1076"/>
          <ac:picMkLst>
            <pc:docMk/>
            <pc:sldMk cId="3955489886" sldId="386"/>
            <ac:picMk id="10" creationId="{664059D5-348C-764E-A0AB-C7BF2B2018D8}"/>
          </ac:picMkLst>
        </pc:picChg>
        <pc:picChg chg="del">
          <ac:chgData name="Laura A Janda" userId="1f227e26-6259-47d3-b693-dce21943f79e" providerId="ADAL" clId="{327CCE87-DCF6-F644-B433-4BE0A09B49BF}" dt="2019-10-05T08:52:38.941" v="190" actId="478"/>
          <ac:picMkLst>
            <pc:docMk/>
            <pc:sldMk cId="3955489886" sldId="386"/>
            <ac:picMk id="11" creationId="{340899FC-C823-FE48-B708-BE66E1E6989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FADE-0197-8541-ABED-02127B86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E70A8-39A9-C74A-B176-79684228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02E9-758A-924F-A4B1-672DDC73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05D1-63B3-8341-9C99-D1B7FB5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56AF4-884F-6147-9D9D-F6A03D6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837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39D4-C2C2-6A44-93E0-F1F21825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9B125-92C8-8D46-9AD9-341F7E66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BC34-C73B-3E4A-88DC-7A0913A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A426-002A-864B-8D75-D65C219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DC62-AC36-8348-A2A1-0E420F09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46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CE11A-71A2-AF47-AC53-7ACDA1E1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E2966-ACE8-9343-917B-32528EC6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7368-AC62-0B46-814F-DDA143ED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868C-0054-8243-9B4E-942EF3E3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1DA3-015A-9B43-9F15-A0BEBB1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0422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20-D8B5-0D43-825D-4FD6D6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62A-2E56-3344-AD00-FAE94F07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E95-6637-7845-8012-A1FFED4E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0592-022E-5941-B6AD-5A45F40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6BE9-804C-A94C-8478-373B94D9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79BA-ACEC-A747-81BD-3DD0E95E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7F4F-FE23-6849-BC3C-CCC56C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491-A910-A941-BCA1-FF2D2EE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B31F-F401-9E4F-9364-780F0AF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27B8-2178-094C-96D4-72CE8A8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868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BDF5-F3F1-BD41-B934-5A8671E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0D2-D0A2-4A49-836A-CA656C39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5E35-7362-6A41-9186-6072765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5524-1847-904A-A35B-8C023907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F81E-CCA3-5F49-ACD6-6710023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17FE-98F2-204B-A506-C5B0303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933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62AB-C760-7947-89B3-F86AF1D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6682-A504-3F43-93A6-814B18E8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ADF9C-F78D-A542-88D1-596A021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0B36-30CB-ED48-946D-C9696025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88B1C-73D9-8442-BDC9-4663DB13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BA24-93A0-3543-9DB5-FF716E5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2D31-4269-6B4F-A348-ADF8554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C2EE-B4C0-1145-82C5-F4E8C5A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7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5B2D-5544-274E-8DFD-D9711B5F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5EBB3-3CBD-FF4D-B0C7-C0C9F930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5E7C4-7717-A244-AB66-D116CC4F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FCC7C-AFF1-D54B-8F5C-04D150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357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A103C-074D-3D4A-8581-189FD14E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0320-67A2-4042-9F41-4ECF1A0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AE19B-B59C-AF4D-8D61-7108341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130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4665-548C-E241-B72D-B30D8DD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507D-861F-2D4E-8BD5-38579FA8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2F2A-14FA-8F4E-AC0B-614694BD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8439B-C26B-054F-B483-1E148A24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DC68-1B58-1A41-B8DB-C14CE1E1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7DC34-3F46-CF42-A542-3E3380D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83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C904-7E2F-804B-A58D-BEF97B1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2EA0C-F67F-8D4F-8256-AE70C20F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7D2F-0446-F041-A588-BA146050C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FEC0-55AD-9544-AF6C-C9068BA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DEA7-78CA-4241-83C2-BC6CE6B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C7B5-F8B3-E14B-84E8-2EAAA6E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5102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F0788-8A91-3B45-8564-8F6E451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ED07-CF6C-894B-B006-62971377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8A88-C00D-484C-A3AA-F06900EE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08.10.2019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EFF2-805D-484E-A987-8B48472C3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492D-C6B1-3F42-9F6E-B425736F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49F1308-D10C-114C-B735-82E05DD6B9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9CF4D06A-059C-6C4B-A7B2-1C906E1AEA46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14ADE074-6B9F-E246-A63F-5940A45C8E14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61820C1C-C24B-1741-9357-E12A5C70DD82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9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2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tiff"/><Relationship Id="rId7" Type="http://schemas.openxmlformats.org/officeDocument/2006/relationships/image" Target="../media/image21.JP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jp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coco.cosyco.ru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ruscorpora.ru/o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hyperlink" Target="https://spraakbanken.gu.se/karp/#?mode=konstruktikon-ru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it-no.github.io/smartoo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zhdunami.org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US" sz="2400" b="1" dirty="0"/>
              <a:t>The Strategic Mastery of Russian Tool (</a:t>
            </a:r>
            <a:r>
              <a:rPr lang="en-US" sz="2400" b="1" dirty="0" err="1"/>
              <a:t>SMARTool</a:t>
            </a:r>
            <a:r>
              <a:rPr lang="en-US" sz="2400" b="1" dirty="0"/>
              <a:t>): </a:t>
            </a:r>
            <a:br>
              <a:rPr lang="nb-NO" sz="2400" dirty="0"/>
            </a:br>
            <a:r>
              <a:rPr lang="en-US" sz="2400" b="1" dirty="0"/>
              <a:t>A Usage-Based Approach to </a:t>
            </a:r>
            <a:br>
              <a:rPr lang="en-US" sz="2400" b="1" dirty="0"/>
            </a:br>
            <a:r>
              <a:rPr lang="en-US" sz="2400" b="1" dirty="0"/>
              <a:t>Acquiring Russian Vocabulary and Morphology</a:t>
            </a:r>
            <a:r>
              <a:rPr lang="nb-NO" sz="2400" dirty="0"/>
              <a:t> </a:t>
            </a:r>
            <a:endParaRPr lang="en-US" sz="2400" b="1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764674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/>
              <a:t>Valentina </a:t>
            </a:r>
            <a:r>
              <a:rPr lang="en-US" sz="1800" dirty="0" err="1"/>
              <a:t>Zhukova</a:t>
            </a:r>
            <a:r>
              <a:rPr lang="en-US" sz="1800" dirty="0"/>
              <a:t>, </a:t>
            </a:r>
            <a:r>
              <a:rPr lang="cs-CZ" sz="1800" dirty="0" err="1"/>
              <a:t>Higher</a:t>
            </a:r>
            <a:r>
              <a:rPr lang="cs-CZ" sz="1800" dirty="0"/>
              <a:t> </a:t>
            </a:r>
            <a:r>
              <a:rPr lang="cs-CZ" sz="1800" dirty="0" err="1"/>
              <a:t>School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Economics</a:t>
            </a:r>
            <a:r>
              <a:rPr lang="ru-RU" sz="1800" dirty="0"/>
              <a:t>, </a:t>
            </a:r>
            <a:r>
              <a:rPr lang="cs-CZ" sz="1800" dirty="0" err="1"/>
              <a:t>Moscow</a:t>
            </a:r>
            <a:endParaRPr lang="en-US" sz="1800" dirty="0">
              <a:latin typeface="+mn-lt"/>
            </a:endParaRPr>
          </a:p>
          <a:p>
            <a:r>
              <a:rPr lang="en-US" sz="1800" dirty="0"/>
              <a:t>Francis M. </a:t>
            </a:r>
            <a:r>
              <a:rPr lang="en-US" sz="1800" dirty="0" err="1"/>
              <a:t>Tyers</a:t>
            </a:r>
            <a:r>
              <a:rPr lang="cs-CZ" sz="1800" dirty="0"/>
              <a:t>, Indiana University and </a:t>
            </a:r>
            <a:r>
              <a:rPr lang="cs-CZ" sz="1800" dirty="0" err="1"/>
              <a:t>Higher</a:t>
            </a:r>
            <a:r>
              <a:rPr lang="cs-CZ" sz="1800" dirty="0"/>
              <a:t> </a:t>
            </a:r>
            <a:r>
              <a:rPr lang="cs-CZ" sz="1800" dirty="0" err="1"/>
              <a:t>School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Economics</a:t>
            </a:r>
            <a:r>
              <a:rPr lang="ru-RU" sz="1800" dirty="0"/>
              <a:t>, </a:t>
            </a:r>
            <a:r>
              <a:rPr lang="cs-CZ" sz="1800" dirty="0" err="1"/>
              <a:t>Moscow</a:t>
            </a:r>
            <a:endParaRPr lang="en-US" sz="1800" dirty="0"/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commonly found in only 1-3 wordforms</a:t>
            </a:r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4103"/>
            <a:ext cx="2968978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b="1" dirty="0"/>
              <a:t>Any single lexeme gives exposure to only a subset of the paradigm.</a:t>
            </a:r>
          </a:p>
          <a:p>
            <a:pPr algn="ctr">
              <a:defRPr/>
            </a:pPr>
            <a:r>
              <a:rPr lang="en-US" sz="2400" b="1" dirty="0"/>
              <a:t>Each lexeme has a different subset of most typical forms.</a:t>
            </a:r>
          </a:p>
          <a:p>
            <a:pPr algn="ctr">
              <a:defRPr/>
            </a:pPr>
            <a:r>
              <a:rPr lang="en-US" sz="2400" b="1" dirty="0"/>
              <a:t>Collectively they populate the entire “space” of case/number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E67-5E4E-F945-9582-63549D8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b="1" dirty="0" err="1"/>
              <a:t>Distributional</a:t>
            </a:r>
            <a:r>
              <a:rPr lang="nb-NO" sz="3200" b="1" dirty="0"/>
              <a:t> </a:t>
            </a:r>
            <a:r>
              <a:rPr lang="nb-NO" sz="3200" b="1" dirty="0" err="1"/>
              <a:t>Facts</a:t>
            </a:r>
            <a:r>
              <a:rPr lang="nb-NO" sz="3200" b="1" dirty="0"/>
              <a:t> </a:t>
            </a:r>
            <a:r>
              <a:rPr lang="nb-NO" sz="3200" b="1" dirty="0" err="1"/>
              <a:t>about</a:t>
            </a:r>
            <a:r>
              <a:rPr lang="nb-NO" sz="3200" b="1" dirty="0"/>
              <a:t> </a:t>
            </a:r>
            <a:br>
              <a:rPr lang="nb-NO" sz="3200" b="1" dirty="0"/>
            </a:br>
            <a:r>
              <a:rPr lang="nb-NO" sz="3200" b="1" dirty="0"/>
              <a:t>Russian </a:t>
            </a:r>
            <a:r>
              <a:rPr lang="nb-NO" sz="3200" b="1" dirty="0" err="1"/>
              <a:t>Paradigms</a:t>
            </a:r>
            <a:r>
              <a:rPr lang="nb-NO" sz="3200" b="1" dirty="0"/>
              <a:t>: </a:t>
            </a:r>
            <a:r>
              <a:rPr lang="nb-NO" sz="3200" b="1" dirty="0" err="1"/>
              <a:t>Summary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BAA6-0D73-2741-AE55-578C6D07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 err="1"/>
              <a:t>Each</a:t>
            </a:r>
            <a:r>
              <a:rPr lang="nb-NO" sz="2400" dirty="0"/>
              <a:t> </a:t>
            </a:r>
            <a:r>
              <a:rPr lang="nb-NO" sz="2400" dirty="0" err="1"/>
              <a:t>lexeme</a:t>
            </a:r>
            <a:r>
              <a:rPr lang="nb-NO" sz="2400" dirty="0"/>
              <a:t> is </a:t>
            </a:r>
            <a:r>
              <a:rPr lang="nb-NO" sz="2400" dirty="0" err="1"/>
              <a:t>common</a:t>
            </a:r>
            <a:r>
              <a:rPr lang="nb-NO" sz="2400" dirty="0"/>
              <a:t> in a </a:t>
            </a:r>
            <a:r>
              <a:rPr lang="nb-NO" sz="2400" b="1" dirty="0" err="1"/>
              <a:t>subset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b="1" dirty="0"/>
              <a:t>Overlapping </a:t>
            </a:r>
            <a:r>
              <a:rPr lang="nb-NO" sz="2400" b="1" dirty="0" err="1"/>
              <a:t>subsets</a:t>
            </a:r>
            <a:r>
              <a:rPr lang="nb-NO" sz="2400" b="1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create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b="1" dirty="0" err="1"/>
              <a:t>illusion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a full </a:t>
            </a:r>
            <a:r>
              <a:rPr lang="nb-NO" sz="2400" b="1" dirty="0" err="1"/>
              <a:t>paradigm</a:t>
            </a:r>
            <a:r>
              <a:rPr lang="nb-NO" sz="2400" dirty="0"/>
              <a:t>, make it </a:t>
            </a:r>
            <a:r>
              <a:rPr lang="nb-NO" sz="2400" dirty="0" err="1"/>
              <a:t>possible</a:t>
            </a:r>
            <a:r>
              <a:rPr lang="nb-NO" sz="2400" dirty="0"/>
              <a:t> for native speakers to </a:t>
            </a:r>
            <a:r>
              <a:rPr lang="nb-NO" sz="2400" dirty="0" err="1"/>
              <a:t>comprehend</a:t>
            </a:r>
            <a:r>
              <a:rPr lang="nb-NO" sz="2400" dirty="0"/>
              <a:t> and </a:t>
            </a:r>
            <a:r>
              <a:rPr lang="nb-NO" sz="2400" dirty="0" err="1"/>
              <a:t>produce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they</a:t>
            </a:r>
            <a:r>
              <a:rPr lang="nb-NO" sz="2400" dirty="0"/>
              <a:t> have never </a:t>
            </a:r>
            <a:r>
              <a:rPr lang="nb-NO" sz="2400" dirty="0" err="1"/>
              <a:t>encountered</a:t>
            </a:r>
            <a:endParaRPr lang="nb-NO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90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670300" y="1012602"/>
            <a:ext cx="8473700" cy="3833717"/>
          </a:xfrm>
        </p:spPr>
        <p:txBody>
          <a:bodyPr>
            <a:normAutofit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 training, testing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r>
              <a:rPr lang="nb-NO" altLang="en-US" dirty="0">
                <a:ea typeface="ＭＳ Ｐゴシック" charset="-128"/>
                <a:cs typeface="Open Sans Light" charset="0"/>
              </a:rPr>
              <a:t>Testing is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always</a:t>
            </a:r>
            <a:r>
              <a:rPr lang="nb-NO" altLang="en-US" dirty="0">
                <a:ea typeface="ＭＳ Ｐゴシック" charset="-128"/>
                <a:cs typeface="Open Sans Light" charset="0"/>
              </a:rPr>
              <a:t>: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Predict</a:t>
            </a:r>
            <a:r>
              <a:rPr lang="nb-NO" altLang="en-US" dirty="0"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paradigm</a:t>
            </a:r>
            <a:r>
              <a:rPr lang="nb-NO" altLang="en-US" dirty="0">
                <a:ea typeface="ＭＳ Ｐゴシック" charset="-128"/>
                <a:cs typeface="Open Sans Light" charset="0"/>
              </a:rPr>
              <a:t> forms for 100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previously</a:t>
            </a:r>
            <a:r>
              <a:rPr lang="nb-NO" altLang="en-US" dirty="0"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unseen</a:t>
            </a:r>
            <a:r>
              <a:rPr lang="nb-NO" altLang="en-US" dirty="0"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ea typeface="ＭＳ Ｐゴシック" charset="-128"/>
                <a:cs typeface="Open Sans Light" charset="0"/>
              </a:rPr>
              <a:t>words</a:t>
            </a:r>
            <a:endParaRPr lang="nb-NO" altLang="en-US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dirty="0">
                <a:latin typeface="Open Sans Light" charset="0"/>
                <a:ea typeface="ＭＳ Ｐゴシック" charset="-128"/>
                <a:cs typeface="Open Sans Light" charset="0"/>
              </a:rPr>
              <a:t>Two versions of experiment:</a:t>
            </a:r>
          </a:p>
          <a:p>
            <a:pPr marL="342900" lvl="1" indent="0">
              <a:buNone/>
            </a:pPr>
            <a:r>
              <a:rPr lang="en-US" altLang="en-US" dirty="0">
                <a:latin typeface="Open Sans Light" charset="0"/>
                <a:ea typeface="ＭＳ Ｐゴシック" charset="-128"/>
                <a:cs typeface="Open Sans Light" charset="0"/>
              </a:rPr>
              <a:t>	</a:t>
            </a:r>
            <a:r>
              <a:rPr lang="en-US" altLang="en-US" sz="2200" dirty="0">
                <a:latin typeface="Open Sans Light" charset="0"/>
                <a:ea typeface="ＭＳ Ｐゴシック" charset="-128"/>
                <a:cs typeface="Open Sans Light" charset="0"/>
              </a:rPr>
              <a:t>Training on entire paradigm, </a:t>
            </a:r>
            <a:r>
              <a:rPr lang="en-US" altLang="en-US" sz="2200" b="1" dirty="0">
                <a:latin typeface="Open Sans Light" charset="0"/>
                <a:ea typeface="ＭＳ Ｐゴシック" charset="-128"/>
                <a:cs typeface="Open Sans Light" charset="0"/>
              </a:rPr>
              <a:t>all forms</a:t>
            </a:r>
          </a:p>
          <a:p>
            <a:pPr marL="342900" lvl="1" indent="0">
              <a:buNone/>
            </a:pPr>
            <a:r>
              <a:rPr lang="en-US" altLang="en-US" sz="2200" dirty="0">
                <a:latin typeface="Open Sans Light" charset="0"/>
                <a:ea typeface="ＭＳ Ｐゴシック" charset="-128"/>
                <a:cs typeface="Open Sans Light" charset="0"/>
              </a:rPr>
              <a:t>	Training only on the </a:t>
            </a:r>
            <a:r>
              <a:rPr lang="en-US" altLang="en-US" sz="2200" b="1" dirty="0">
                <a:latin typeface="Open Sans Light" charset="0"/>
                <a:ea typeface="ＭＳ Ｐゴシック" charset="-128"/>
                <a:cs typeface="Open Sans Light" charset="0"/>
              </a:rPr>
              <a:t>single most frequent form</a:t>
            </a:r>
            <a:endParaRPr lang="en-US" altLang="en-US" b="1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7F0E69-602A-1C49-A6EF-A1999C35CBA3}"/>
              </a:ext>
            </a:extLst>
          </p:cNvPr>
          <p:cNvSpPr/>
          <p:nvPr/>
        </p:nvSpPr>
        <p:spPr>
          <a:xfrm>
            <a:off x="1033272" y="4087368"/>
            <a:ext cx="265176" cy="24688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5E6F7-C5B1-2F45-8579-F9C6EA0D86B5}"/>
              </a:ext>
            </a:extLst>
          </p:cNvPr>
          <p:cNvSpPr/>
          <p:nvPr/>
        </p:nvSpPr>
        <p:spPr>
          <a:xfrm>
            <a:off x="1024128" y="4443984"/>
            <a:ext cx="265176" cy="23774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08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350687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253655" y="0"/>
            <a:ext cx="2063396" cy="74623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Maybe not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349222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dirty="0">
                <a:latin typeface="+mj-lt"/>
                <a:ea typeface="ＭＳ Ｐゴシック" charset="-128"/>
                <a:cs typeface="Open Sans" charset="0"/>
              </a:rPr>
              <a:t>Computational Learning Experiment: Summary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only on the most typical wordforms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attested for each lexeme: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accuracy increases 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and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severity of errors decreases</a:t>
            </a:r>
          </a:p>
          <a:p>
            <a:r>
              <a:rPr lang="en-US" altLang="en-US" sz="2800" dirty="0">
                <a:ea typeface="ＭＳ Ｐゴシック" charset="-128"/>
                <a:cs typeface="Open Sans Light" charset="0"/>
              </a:rPr>
              <a:t>This finding is </a:t>
            </a:r>
            <a:r>
              <a:rPr lang="en-US" altLang="en-US" sz="2800" b="1" dirty="0">
                <a:ea typeface="ＭＳ Ｐゴシック" charset="-128"/>
                <a:cs typeface="Open Sans Light" charset="0"/>
              </a:rPr>
              <a:t>consistent with a usage-based cognitively plausible model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4540-7B37-634A-A8B0-F75FDD3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 err="1"/>
              <a:t>Overview</a:t>
            </a:r>
            <a:endParaRPr lang="nb-NO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4A2-2D05-8E49-B61E-1C87E8B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70906" cy="3263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dirty="0" err="1"/>
              <a:t>Distributional</a:t>
            </a:r>
            <a:r>
              <a:rPr lang="nb-NO" sz="2800" dirty="0"/>
              <a:t> </a:t>
            </a:r>
            <a:r>
              <a:rPr lang="nb-NO" sz="2800" dirty="0" err="1"/>
              <a:t>Facts</a:t>
            </a:r>
            <a:r>
              <a:rPr lang="nb-NO" sz="2800" dirty="0"/>
              <a:t> </a:t>
            </a:r>
            <a:r>
              <a:rPr lang="nb-NO" sz="2800" dirty="0" err="1"/>
              <a:t>about</a:t>
            </a:r>
            <a:r>
              <a:rPr lang="nb-NO" sz="2800" dirty="0"/>
              <a:t> Russian </a:t>
            </a:r>
            <a:r>
              <a:rPr lang="nb-NO" sz="2800" dirty="0" err="1"/>
              <a:t>Paradigms</a:t>
            </a:r>
            <a:endParaRPr lang="nb-NO" sz="2800" dirty="0"/>
          </a:p>
          <a:p>
            <a:pPr marL="342900" lvl="1" indent="0">
              <a:buNone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Computational Experiment on Learning of Paradigms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Introducing the </a:t>
            </a:r>
            <a:r>
              <a:rPr lang="en-US" sz="2800" dirty="0" err="1"/>
              <a:t>SMARTool</a:t>
            </a:r>
            <a:r>
              <a:rPr lang="en-US" sz="2800" dirty="0"/>
              <a:t>: </a:t>
            </a:r>
          </a:p>
          <a:p>
            <a:pPr marL="342900" lvl="1" indent="0">
              <a:buNone/>
            </a:pPr>
            <a:r>
              <a:rPr lang="nb-NO" sz="2500" dirty="0">
                <a:hlinkClick r:id="rId2"/>
              </a:rPr>
              <a:t>http://uit-no.github.io/smartool/</a:t>
            </a:r>
            <a:endParaRPr lang="nb-NO" sz="2500" dirty="0"/>
          </a:p>
          <a:p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80865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altLang="en-US" sz="4000" b="1" dirty="0">
                <a:latin typeface="+mj-lt"/>
                <a:ea typeface="ＭＳ Ｐゴシック" charset="-128"/>
                <a:cs typeface="Open Sans" charset="0"/>
              </a:rPr>
              <a:t>Introducing the </a:t>
            </a:r>
            <a:r>
              <a:rPr lang="en-US" altLang="en-US" sz="4000" b="1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600" b="1" dirty="0">
                <a:latin typeface="+mn-lt"/>
                <a:ea typeface="ＭＳ Ｐゴシック" charset="-128"/>
                <a:cs typeface="Open Sans Light" charset="0"/>
              </a:rPr>
              <a:t>Strategic Mastery of Russian Tool</a:t>
            </a:r>
          </a:p>
          <a:p>
            <a:r>
              <a:rPr lang="nb-NO" sz="2600" dirty="0">
                <a:latin typeface="+mn-lt"/>
              </a:rPr>
              <a:t>The </a:t>
            </a:r>
            <a:r>
              <a:rPr lang="nb-NO" sz="2600" dirty="0" err="1">
                <a:latin typeface="+mn-lt"/>
              </a:rPr>
              <a:t>user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can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browse</a:t>
            </a:r>
            <a:r>
              <a:rPr lang="nb-NO" sz="2600" dirty="0">
                <a:latin typeface="+mn-lt"/>
              </a:rPr>
              <a:t> 3000 Russian </a:t>
            </a:r>
            <a:r>
              <a:rPr lang="nb-NO" sz="2600" dirty="0" err="1">
                <a:latin typeface="+mn-lt"/>
              </a:rPr>
              <a:t>words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according</a:t>
            </a:r>
            <a:r>
              <a:rPr lang="nb-NO" sz="2600" dirty="0">
                <a:latin typeface="+mn-lt"/>
              </a:rPr>
              <a:t> to </a:t>
            </a:r>
            <a:r>
              <a:rPr lang="nb-NO" sz="2600" dirty="0" err="1">
                <a:latin typeface="+mn-lt"/>
              </a:rPr>
              <a:t>proficiency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level</a:t>
            </a:r>
            <a:r>
              <a:rPr lang="nb-NO" sz="2600" dirty="0">
                <a:latin typeface="+mn-lt"/>
              </a:rPr>
              <a:t>, </a:t>
            </a:r>
            <a:r>
              <a:rPr lang="nb-NO" sz="2600" dirty="0" err="1">
                <a:latin typeface="+mn-lt"/>
              </a:rPr>
              <a:t>topic</a:t>
            </a:r>
            <a:r>
              <a:rPr lang="nb-NO" sz="2600" dirty="0">
                <a:latin typeface="+mn-lt"/>
              </a:rPr>
              <a:t>, and </a:t>
            </a:r>
            <a:r>
              <a:rPr lang="nb-NO" sz="2600" dirty="0" err="1">
                <a:latin typeface="+mn-lt"/>
              </a:rPr>
              <a:t>grammatical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categories</a:t>
            </a:r>
            <a:r>
              <a:rPr lang="nb-NO" sz="2600" dirty="0">
                <a:latin typeface="+mn-lt"/>
              </a:rPr>
              <a:t>.</a:t>
            </a:r>
          </a:p>
          <a:p>
            <a:r>
              <a:rPr lang="nb-NO" sz="2600" dirty="0">
                <a:latin typeface="+mn-lt"/>
              </a:rPr>
              <a:t>For </a:t>
            </a:r>
            <a:r>
              <a:rPr lang="nb-NO" sz="2600" dirty="0" err="1">
                <a:latin typeface="+mn-lt"/>
              </a:rPr>
              <a:t>each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word</a:t>
            </a:r>
            <a:r>
              <a:rPr lang="nb-NO" sz="2600" dirty="0">
                <a:latin typeface="+mn-lt"/>
              </a:rPr>
              <a:t>, </a:t>
            </a:r>
            <a:r>
              <a:rPr lang="nb-NO" sz="2600" dirty="0" err="1">
                <a:latin typeface="+mn-lt"/>
              </a:rPr>
              <a:t>the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SMARTool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provides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the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three</a:t>
            </a:r>
            <a:r>
              <a:rPr lang="nb-NO" sz="2600" dirty="0">
                <a:latin typeface="+mn-lt"/>
              </a:rPr>
              <a:t> most </a:t>
            </a:r>
            <a:r>
              <a:rPr lang="nb-NO" sz="2600" dirty="0" err="1">
                <a:latin typeface="+mn-lt"/>
              </a:rPr>
              <a:t>common</a:t>
            </a:r>
            <a:r>
              <a:rPr lang="nb-NO" sz="2600" dirty="0">
                <a:latin typeface="+mn-lt"/>
              </a:rPr>
              <a:t> forms, </a:t>
            </a:r>
            <a:r>
              <a:rPr lang="nb-NO" sz="2600" dirty="0" err="1">
                <a:latin typeface="+mn-lt"/>
              </a:rPr>
              <a:t>plus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example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sentences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that</a:t>
            </a:r>
            <a:r>
              <a:rPr lang="nb-NO" sz="2600" dirty="0">
                <a:latin typeface="+mn-lt"/>
              </a:rPr>
              <a:t> show </a:t>
            </a:r>
            <a:r>
              <a:rPr lang="nb-NO" sz="2600" dirty="0" err="1">
                <a:latin typeface="+mn-lt"/>
              </a:rPr>
              <a:t>typical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collocations</a:t>
            </a:r>
            <a:r>
              <a:rPr lang="nb-NO" sz="2600" dirty="0">
                <a:latin typeface="+mn-lt"/>
              </a:rPr>
              <a:t> and </a:t>
            </a:r>
            <a:r>
              <a:rPr lang="nb-NO" sz="2600" dirty="0" err="1">
                <a:latin typeface="+mn-lt"/>
              </a:rPr>
              <a:t>grammatical</a:t>
            </a:r>
            <a:r>
              <a:rPr lang="nb-NO" sz="2600" dirty="0">
                <a:latin typeface="+mn-lt"/>
              </a:rPr>
              <a:t> </a:t>
            </a:r>
            <a:r>
              <a:rPr lang="nb-NO" sz="2600" dirty="0" err="1">
                <a:latin typeface="+mn-lt"/>
              </a:rPr>
              <a:t>constructions</a:t>
            </a:r>
            <a:r>
              <a:rPr lang="nb-NO" sz="2600" dirty="0">
                <a:latin typeface="+mn-lt"/>
              </a:rPr>
              <a:t>.</a:t>
            </a:r>
            <a:endParaRPr lang="en-US" sz="26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703C-7B86-AA40-AA3A-FF5B070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Members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SMARTool</a:t>
            </a:r>
            <a:r>
              <a:rPr lang="nb-NO" b="1" dirty="0"/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69FF-0E7C-9544-A0A1-D60CB345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r="20155" b="22999"/>
          <a:stretch/>
        </p:blipFill>
        <p:spPr>
          <a:xfrm>
            <a:off x="670300" y="1130331"/>
            <a:ext cx="1291079" cy="1536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7E168-458A-524D-9BDC-6AB346A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t="-1" r="13712" b="833"/>
          <a:stretch/>
        </p:blipFill>
        <p:spPr>
          <a:xfrm>
            <a:off x="2181221" y="1137851"/>
            <a:ext cx="1602463" cy="153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9BC9-34F4-B542-B76D-93C3FAC8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39"/>
          <a:stretch/>
        </p:blipFill>
        <p:spPr>
          <a:xfrm>
            <a:off x="3913382" y="1137850"/>
            <a:ext cx="1551684" cy="15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A76B-0BB2-4B47-A3C6-439DA7F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16" y="1130331"/>
            <a:ext cx="1235238" cy="154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A3367-D406-DF44-82A3-09F85AAA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7" r="4326" b="8684"/>
          <a:stretch/>
        </p:blipFill>
        <p:spPr>
          <a:xfrm>
            <a:off x="7108445" y="1130331"/>
            <a:ext cx="1455643" cy="1543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5AB8-3C2C-7345-B9D3-D8BB9292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05" r="11281"/>
          <a:stretch/>
        </p:blipFill>
        <p:spPr>
          <a:xfrm>
            <a:off x="670300" y="3072324"/>
            <a:ext cx="1324843" cy="163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A46F2-ECF1-5644-888D-6096B3652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98" t="1471" r="10642" b="3300"/>
          <a:stretch/>
        </p:blipFill>
        <p:spPr>
          <a:xfrm>
            <a:off x="2277848" y="3072324"/>
            <a:ext cx="1409208" cy="1637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61DC6-2D36-8A4A-A260-4E6CBBA42D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6" t="3872" r="11401" b="3445"/>
          <a:stretch/>
        </p:blipFill>
        <p:spPr>
          <a:xfrm>
            <a:off x="3937770" y="3072323"/>
            <a:ext cx="1527296" cy="1637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8B177-F012-7244-A04E-7597D7A43155}"/>
              </a:ext>
            </a:extLst>
          </p:cNvPr>
          <p:cNvSpPr txBox="1"/>
          <p:nvPr/>
        </p:nvSpPr>
        <p:spPr>
          <a:xfrm>
            <a:off x="670300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Radovan Bast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0A71-CBDD-2E43-AB22-94D313EDC6A0}"/>
              </a:ext>
            </a:extLst>
          </p:cNvPr>
          <p:cNvSpPr txBox="1"/>
          <p:nvPr/>
        </p:nvSpPr>
        <p:spPr>
          <a:xfrm>
            <a:off x="2316879" y="2666498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Tore Nesset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33EE4-E6B7-4243-AB48-6B1050E5026E}"/>
              </a:ext>
            </a:extLst>
          </p:cNvPr>
          <p:cNvSpPr txBox="1"/>
          <p:nvPr/>
        </p:nvSpPr>
        <p:spPr>
          <a:xfrm>
            <a:off x="3945352" y="2666497"/>
            <a:ext cx="148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Svetlana </a:t>
            </a:r>
            <a:r>
              <a:rPr lang="nb-NO" sz="1400" dirty="0" err="1"/>
              <a:t>Sokolova</a:t>
            </a:r>
            <a:endParaRPr lang="nb-NO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DB75-1C38-2345-B56D-31CF7BF0457D}"/>
              </a:ext>
            </a:extLst>
          </p:cNvPr>
          <p:cNvSpPr txBox="1"/>
          <p:nvPr/>
        </p:nvSpPr>
        <p:spPr>
          <a:xfrm>
            <a:off x="5559961" y="2674017"/>
            <a:ext cx="144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Mikhail </a:t>
            </a:r>
            <a:r>
              <a:rPr lang="nb-NO" sz="1400" dirty="0" err="1"/>
              <a:t>Kopotev</a:t>
            </a:r>
            <a:endParaRPr lang="nb-NO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F4914-A1FC-8B48-943E-45ACA20AE991}"/>
              </a:ext>
            </a:extLst>
          </p:cNvPr>
          <p:cNvSpPr txBox="1"/>
          <p:nvPr/>
        </p:nvSpPr>
        <p:spPr>
          <a:xfrm>
            <a:off x="7101862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Francis </a:t>
            </a:r>
            <a:r>
              <a:rPr lang="nb-NO" sz="1400" dirty="0" err="1"/>
              <a:t>Tyers</a:t>
            </a:r>
            <a:endParaRPr lang="nb-NO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53728-9BD4-7E43-A15D-E756BEFF8D80}"/>
              </a:ext>
            </a:extLst>
          </p:cNvPr>
          <p:cNvSpPr txBox="1"/>
          <p:nvPr/>
        </p:nvSpPr>
        <p:spPr>
          <a:xfrm>
            <a:off x="505821" y="4702509"/>
            <a:ext cx="160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Ekaterina </a:t>
            </a:r>
            <a:r>
              <a:rPr lang="nb-NO" sz="1400" dirty="0" err="1"/>
              <a:t>Rakhilina</a:t>
            </a:r>
            <a:endParaRPr lang="nb-NO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FB95B-B6D7-DE40-A052-C6DE505C6567}"/>
              </a:ext>
            </a:extLst>
          </p:cNvPr>
          <p:cNvSpPr txBox="1"/>
          <p:nvPr/>
        </p:nvSpPr>
        <p:spPr>
          <a:xfrm>
            <a:off x="2181221" y="4709682"/>
            <a:ext cx="160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Olga </a:t>
            </a:r>
            <a:r>
              <a:rPr lang="nb-NO" sz="1400" dirty="0" err="1"/>
              <a:t>Lyashevskaya</a:t>
            </a:r>
            <a:endParaRPr lang="nb-NO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5AFAA-3888-1B48-9BDD-527BABC3F466}"/>
              </a:ext>
            </a:extLst>
          </p:cNvPr>
          <p:cNvSpPr txBox="1"/>
          <p:nvPr/>
        </p:nvSpPr>
        <p:spPr>
          <a:xfrm>
            <a:off x="3885888" y="4713442"/>
            <a:ext cx="160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Valentina </a:t>
            </a:r>
            <a:r>
              <a:rPr lang="nb-NO" sz="1400" dirty="0" err="1"/>
              <a:t>Zhukova</a:t>
            </a:r>
            <a:endParaRPr lang="nb-NO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89F08-D408-8942-B90B-F57F1945489E}"/>
              </a:ext>
            </a:extLst>
          </p:cNvPr>
          <p:cNvSpPr txBox="1"/>
          <p:nvPr/>
        </p:nvSpPr>
        <p:spPr>
          <a:xfrm>
            <a:off x="5574972" y="4709682"/>
            <a:ext cx="150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James McDonald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E3B8-C06E-D54C-A69D-C2B70FBECB22}"/>
              </a:ext>
            </a:extLst>
          </p:cNvPr>
          <p:cNvSpPr txBox="1"/>
          <p:nvPr/>
        </p:nvSpPr>
        <p:spPr>
          <a:xfrm>
            <a:off x="7101862" y="4702507"/>
            <a:ext cx="1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 err="1"/>
              <a:t>Evgeniia</a:t>
            </a:r>
            <a:r>
              <a:rPr lang="nb-NO" sz="1400" dirty="0"/>
              <a:t> </a:t>
            </a:r>
            <a:r>
              <a:rPr lang="nb-NO" sz="1400" dirty="0" err="1"/>
              <a:t>Sudarikova</a:t>
            </a:r>
            <a:endParaRPr lang="nb-N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1F46B-DE72-E443-A101-AD4B9F7BB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105" t="42028" r="35943" b="14959"/>
          <a:stretch/>
        </p:blipFill>
        <p:spPr>
          <a:xfrm rot="10800000">
            <a:off x="7188451" y="3072323"/>
            <a:ext cx="1412499" cy="163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EAD6D-CB8D-174C-BED9-025618492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386" t="24652" r="8989" b="5621"/>
          <a:stretch/>
        </p:blipFill>
        <p:spPr>
          <a:xfrm>
            <a:off x="5655320" y="3072322"/>
            <a:ext cx="1365310" cy="1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DAF-63B6-9B42-9B15-CA7AFEC3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/>
              <a:t>Vocabulary Selection from 5 Textbooks and </a:t>
            </a:r>
            <a:r>
              <a:rPr lang="ru-RU" sz="2800" b="1" dirty="0"/>
              <a:t>Лексический минимум</a:t>
            </a:r>
            <a:r>
              <a:rPr lang="nb-NO" sz="2800" b="1" dirty="0"/>
              <a:t>; </a:t>
            </a:r>
            <a:r>
              <a:rPr lang="nb-NO" sz="2800" b="1" dirty="0" err="1"/>
              <a:t>Balanced</a:t>
            </a:r>
            <a:r>
              <a:rPr lang="nb-NO" sz="2800" b="1" dirty="0"/>
              <a:t> for </a:t>
            </a:r>
            <a:r>
              <a:rPr lang="nb-NO" sz="2800" b="1" dirty="0" err="1"/>
              <a:t>Nouns</a:t>
            </a:r>
            <a:r>
              <a:rPr lang="nb-NO" sz="2800" b="1" dirty="0"/>
              <a:t>, Verbs, </a:t>
            </a:r>
            <a:r>
              <a:rPr lang="nb-NO" sz="2800" b="1" dirty="0" err="1"/>
              <a:t>Adjs</a:t>
            </a:r>
            <a:r>
              <a:rPr lang="nb-NO" sz="2800" b="1" dirty="0"/>
              <a:t> (RNC ratio)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F12BFA-B54F-654C-BBE3-D370E8049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04166"/>
              </p:ext>
            </p:extLst>
          </p:nvPr>
        </p:nvGraphicFramePr>
        <p:xfrm>
          <a:off x="628650" y="1278577"/>
          <a:ext cx="78867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718515284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2102064521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2967504266"/>
                    </a:ext>
                  </a:extLst>
                </a:gridCol>
                <a:gridCol w="1324841">
                  <a:extLst>
                    <a:ext uri="{9D8B030D-6E8A-4147-A177-3AD203B41FA5}">
                      <a16:colId xmlns:a16="http://schemas.microsoft.com/office/drawing/2014/main" val="10409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CEFR Level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ACTFL Equivalent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Russian Equivalent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SMARTool number of lexemes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30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A1 “Beginner”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Novice Low-Mid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ТЭУ </a:t>
                      </a:r>
                      <a:r>
                        <a:rPr lang="en-US" sz="2000" dirty="0" err="1">
                          <a:effectLst/>
                        </a:rPr>
                        <a:t>Элементарный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48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A2 “Elementary”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Novice High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ТБУ </a:t>
                      </a:r>
                      <a:r>
                        <a:rPr lang="en-US" sz="2000" dirty="0" err="1">
                          <a:effectLst/>
                        </a:rPr>
                        <a:t>Базовый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06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B1 “Intermediate”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Low-Mid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ТРКИ-1 I </a:t>
                      </a:r>
                      <a:r>
                        <a:rPr lang="en-US" sz="2000" dirty="0" err="1">
                          <a:effectLst/>
                        </a:rPr>
                        <a:t>Cертификационный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B2 “Upper 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High-Advanced Low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ТРКИ-2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1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4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Contexts Illustrated by Examples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17627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</a:t>
            </a:r>
            <a:r>
              <a:rPr lang="en-US"/>
              <a:t>each lexeme </a:t>
            </a:r>
            <a:r>
              <a:rPr lang="en-US" dirty="0"/>
              <a:t>we identify 3 most common wordforms and </a:t>
            </a:r>
            <a:r>
              <a:rPr lang="en-US" b="1" dirty="0"/>
              <a:t>most typical grammatical constructions</a:t>
            </a:r>
            <a:r>
              <a:rPr lang="en-US" dirty="0"/>
              <a:t> and </a:t>
            </a:r>
            <a:r>
              <a:rPr lang="en-US" b="1" dirty="0"/>
              <a:t>lexical collocations</a:t>
            </a:r>
            <a:r>
              <a:rPr lang="en-US" dirty="0"/>
              <a:t>, and provide corpus-inspired </a:t>
            </a:r>
            <a:r>
              <a:rPr lang="en-US" b="1" dirty="0"/>
              <a:t>example sentences</a:t>
            </a:r>
          </a:p>
          <a:p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queries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SynTagRus</a:t>
            </a:r>
            <a:r>
              <a:rPr lang="nb-NO" dirty="0"/>
              <a:t> Corpus</a:t>
            </a:r>
          </a:p>
          <a:p>
            <a:pPr lvl="1"/>
            <a:r>
              <a:rPr lang="en-US" dirty="0"/>
              <a:t>the Russian National Corpus (</a:t>
            </a:r>
            <a:r>
              <a:rPr lang="nb-NO" dirty="0">
                <a:hlinkClick r:id="rId2"/>
              </a:rPr>
              <a:t>http://ruscorpora.ru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Collocations Colligations Corpora (</a:t>
            </a:r>
            <a:r>
              <a:rPr lang="en-US" u="sng" dirty="0">
                <a:hlinkClick r:id="rId3"/>
              </a:rPr>
              <a:t>http://cococo.cosyco.ru/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Russian </a:t>
            </a:r>
            <a:r>
              <a:rPr lang="en-US" dirty="0" err="1"/>
              <a:t>Constructicon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https://spraakbanken.gu.se/karp/#?mode=konstruktikon-rus</a:t>
            </a:r>
            <a:r>
              <a:rPr lang="en-US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0488-C4F9-ED4A-8AF2-7493680D8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77" y="2457481"/>
            <a:ext cx="2411599" cy="568021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FB577-FB64-DA4E-A85F-6A6D5242E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277" y="3180885"/>
            <a:ext cx="2415642" cy="62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CCA-D6CB-2146-BD30-61A190FB3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77" y="3957213"/>
            <a:ext cx="2411599" cy="5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3359-7EE2-C849-ADA4-15593499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3E41-FD53-2143-9FBE-A359EF2A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1" dirty="0"/>
              <a:t>Select a </a:t>
            </a:r>
            <a:r>
              <a:rPr lang="nb-NO" sz="2400" b="1" dirty="0" err="1"/>
              <a:t>level</a:t>
            </a:r>
            <a:r>
              <a:rPr lang="nb-NO" sz="2400" b="1" dirty="0"/>
              <a:t>: </a:t>
            </a:r>
            <a:r>
              <a:rPr lang="nb-NO" sz="2400" dirty="0"/>
              <a:t>A1, A2, B1, B2, all </a:t>
            </a:r>
            <a:r>
              <a:rPr lang="nb-NO" sz="2400" dirty="0" err="1"/>
              <a:t>levels</a:t>
            </a:r>
            <a:endParaRPr lang="nb-NO" sz="2400" dirty="0"/>
          </a:p>
          <a:p>
            <a:pPr lvl="1"/>
            <a:r>
              <a:rPr lang="en-US" sz="2000" b="1" dirty="0"/>
              <a:t>Search by topic:</a:t>
            </a:r>
            <a:r>
              <a:rPr lang="en-US" sz="2000" dirty="0"/>
              <a:t> </a:t>
            </a:r>
            <a:r>
              <a:rPr lang="en-US" sz="2000" i="1" dirty="0" err="1"/>
              <a:t>внутренний</a:t>
            </a:r>
            <a:r>
              <a:rPr lang="en-US" sz="2000" i="1" dirty="0"/>
              <a:t> </a:t>
            </a:r>
            <a:r>
              <a:rPr lang="en-US" sz="2000" i="1" dirty="0" err="1"/>
              <a:t>мир</a:t>
            </a:r>
            <a:r>
              <a:rPr lang="en-US" sz="2000" dirty="0"/>
              <a:t>,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еда</a:t>
            </a:r>
            <a:r>
              <a:rPr lang="en-US" sz="2000" dirty="0"/>
              <a:t>, </a:t>
            </a:r>
            <a:r>
              <a:rPr lang="en-US" sz="2000" i="1" dirty="0" err="1"/>
              <a:t>животные</a:t>
            </a:r>
            <a:r>
              <a:rPr lang="en-US" sz="2000" i="1" dirty="0"/>
              <a:t>/</a:t>
            </a:r>
            <a:r>
              <a:rPr lang="en-US" sz="2000" i="1" dirty="0" err="1"/>
              <a:t>растения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/>
              <a:t>жильё</a:t>
            </a:r>
            <a:r>
              <a:rPr lang="en-US" sz="2000" dirty="0"/>
              <a:t>, </a:t>
            </a:r>
            <a:r>
              <a:rPr lang="en-US" sz="2000" i="1" dirty="0" err="1"/>
              <a:t>здоровье</a:t>
            </a:r>
            <a:r>
              <a:rPr lang="en-US" sz="2000" dirty="0"/>
              <a:t>, </a:t>
            </a:r>
            <a:r>
              <a:rPr lang="en-US" sz="2000" i="1" dirty="0" err="1"/>
              <a:t>люди</a:t>
            </a:r>
            <a:r>
              <a:rPr lang="en-US" sz="2000" dirty="0"/>
              <a:t>, </a:t>
            </a:r>
            <a:r>
              <a:rPr lang="en-US" sz="2000" i="1" dirty="0" err="1"/>
              <a:t>магазин</a:t>
            </a:r>
            <a:r>
              <a:rPr lang="en-US" sz="2000" dirty="0"/>
              <a:t>, </a:t>
            </a:r>
            <a:r>
              <a:rPr lang="en-US" sz="2000" i="1" dirty="0" err="1"/>
              <a:t>мера</a:t>
            </a:r>
            <a:r>
              <a:rPr lang="en-US" sz="2000" dirty="0"/>
              <a:t>, </a:t>
            </a:r>
            <a:r>
              <a:rPr lang="en-US" sz="2000" i="1" dirty="0" err="1"/>
              <a:t>общение</a:t>
            </a:r>
            <a:r>
              <a:rPr lang="en-US" sz="2000" dirty="0"/>
              <a:t>, </a:t>
            </a:r>
            <a:r>
              <a:rPr lang="en-US" sz="2000" i="1" dirty="0" err="1"/>
              <a:t>одежда</a:t>
            </a:r>
            <a:r>
              <a:rPr lang="en-US" sz="2000" dirty="0"/>
              <a:t>, </a:t>
            </a:r>
            <a:r>
              <a:rPr lang="en-US" sz="2000" i="1" dirty="0" err="1"/>
              <a:t>описание</a:t>
            </a:r>
            <a:r>
              <a:rPr lang="en-US" sz="2000" dirty="0"/>
              <a:t>, </a:t>
            </a:r>
            <a:r>
              <a:rPr lang="en-US" sz="2000" i="1" dirty="0" err="1"/>
              <a:t>погода</a:t>
            </a:r>
            <a:r>
              <a:rPr lang="en-US" sz="2000" dirty="0"/>
              <a:t>, </a:t>
            </a:r>
            <a:r>
              <a:rPr lang="en-US" sz="2000" i="1" dirty="0" err="1"/>
              <a:t>политика</a:t>
            </a:r>
            <a:r>
              <a:rPr lang="en-US" sz="2000" dirty="0"/>
              <a:t>, </a:t>
            </a:r>
            <a:r>
              <a:rPr lang="en-US" sz="2000" i="1" dirty="0" err="1"/>
              <a:t>путешествие</a:t>
            </a:r>
            <a:r>
              <a:rPr lang="en-US" sz="2000" dirty="0"/>
              <a:t>, </a:t>
            </a:r>
            <a:r>
              <a:rPr lang="en-US" sz="2000" i="1" dirty="0" err="1"/>
              <a:t>свободное</a:t>
            </a:r>
            <a:r>
              <a:rPr lang="en-US" sz="2000" dirty="0"/>
              <a:t>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транспорт</a:t>
            </a:r>
            <a:r>
              <a:rPr lang="en-US" sz="2000" dirty="0"/>
              <a:t>, </a:t>
            </a:r>
            <a:r>
              <a:rPr lang="en-US" sz="2000" i="1" dirty="0" err="1"/>
              <a:t>учёба</a:t>
            </a:r>
            <a:r>
              <a:rPr lang="en-US" sz="2000" i="1" dirty="0"/>
              <a:t>/</a:t>
            </a:r>
            <a:r>
              <a:rPr lang="en-US" sz="2000" i="1" dirty="0" err="1"/>
              <a:t>работа</a:t>
            </a:r>
            <a:endParaRPr lang="en-US" sz="2000" i="1" dirty="0"/>
          </a:p>
          <a:p>
            <a:pPr lvl="1"/>
            <a:r>
              <a:rPr lang="nb-NO" sz="2000" b="1" dirty="0" err="1"/>
              <a:t>Search</a:t>
            </a:r>
            <a:r>
              <a:rPr lang="nb-NO" sz="2000" b="1" dirty="0"/>
              <a:t> by </a:t>
            </a:r>
            <a:r>
              <a:rPr lang="nb-NO" sz="2000" b="1" dirty="0" err="1"/>
              <a:t>analysis</a:t>
            </a:r>
            <a:r>
              <a:rPr lang="nb-NO" sz="2000" b="1" dirty="0"/>
              <a:t>: </a:t>
            </a:r>
            <a:r>
              <a:rPr lang="nb-NO" sz="2000" dirty="0"/>
              <a:t>Select </a:t>
            </a:r>
            <a:r>
              <a:rPr lang="nb-NO" sz="2000" dirty="0" err="1"/>
              <a:t>grammatical</a:t>
            </a:r>
            <a:r>
              <a:rPr lang="nb-NO" sz="2000" dirty="0"/>
              <a:t> </a:t>
            </a:r>
            <a:r>
              <a:rPr lang="nb-NO" sz="2000" dirty="0" err="1"/>
              <a:t>features</a:t>
            </a:r>
            <a:r>
              <a:rPr lang="nb-NO" sz="2000" dirty="0"/>
              <a:t>, </a:t>
            </a:r>
            <a:r>
              <a:rPr lang="nb-NO" sz="2000" dirty="0" err="1"/>
              <a:t>such</a:t>
            </a:r>
            <a:r>
              <a:rPr lang="nb-NO" sz="2000" dirty="0"/>
              <a:t> as </a:t>
            </a:r>
            <a:r>
              <a:rPr lang="en-US" sz="2000" dirty="0"/>
              <a:t>“</a:t>
            </a:r>
            <a:r>
              <a:rPr lang="en-US" sz="2000" dirty="0" err="1"/>
              <a:t>Ins.Sing</a:t>
            </a:r>
            <a:r>
              <a:rPr lang="en-US" sz="2000" dirty="0"/>
              <a:t>”</a:t>
            </a:r>
            <a:r>
              <a:rPr lang="nb-NO" sz="2000" dirty="0"/>
              <a:t> </a:t>
            </a:r>
          </a:p>
          <a:p>
            <a:pPr lvl="1"/>
            <a:r>
              <a:rPr lang="en-US" sz="2000" b="1" dirty="0"/>
              <a:t>Search by dictionary</a:t>
            </a:r>
          </a:p>
          <a:p>
            <a:pPr lvl="1"/>
            <a:endParaRPr lang="en-US" sz="2000" b="1" dirty="0"/>
          </a:p>
          <a:p>
            <a:r>
              <a:rPr lang="en-US" sz="2300" b="1" dirty="0"/>
              <a:t>Translations and audio </a:t>
            </a:r>
            <a:r>
              <a:rPr lang="en-US" sz="2300" dirty="0"/>
              <a:t>available for all example sentences</a:t>
            </a:r>
            <a:r>
              <a:rPr lang="en-US" sz="2300" b="1" dirty="0"/>
              <a:t> </a:t>
            </a:r>
            <a:endParaRPr lang="nb-NO" sz="2300" b="1" dirty="0"/>
          </a:p>
        </p:txBody>
      </p:sp>
    </p:spTree>
    <p:extLst>
      <p:ext uri="{BB962C8B-B14F-4D97-AF65-F5344CB8AC3E}">
        <p14:creationId xmlns:p14="http://schemas.microsoft.com/office/powerpoint/2010/main" val="247530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8E13E-4B50-8841-A5C3-3496A51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9144000" cy="55433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FDF5EA-71AF-AE41-84AA-C69960CAB969}"/>
              </a:ext>
            </a:extLst>
          </p:cNvPr>
          <p:cNvSpPr/>
          <p:nvPr/>
        </p:nvSpPr>
        <p:spPr>
          <a:xfrm>
            <a:off x="5641848" y="1773936"/>
            <a:ext cx="3354918" cy="2294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arenR"/>
            </a:pPr>
            <a:r>
              <a:rPr lang="nb-NO" sz="2800" dirty="0"/>
              <a:t>Select a Level</a:t>
            </a:r>
          </a:p>
          <a:p>
            <a:pPr marL="514350" indent="-514350" algn="ctr">
              <a:buAutoNum type="arabicParenR"/>
            </a:pPr>
            <a:endParaRPr lang="nb-NO" sz="2800" dirty="0"/>
          </a:p>
          <a:p>
            <a:pPr algn="ctr"/>
            <a:r>
              <a:rPr lang="nb-NO" sz="2800" dirty="0"/>
              <a:t>2) </a:t>
            </a:r>
            <a:r>
              <a:rPr lang="nb-NO" sz="2800" dirty="0" err="1"/>
              <a:t>Search</a:t>
            </a:r>
            <a:r>
              <a:rPr lang="nb-NO" sz="2800" dirty="0"/>
              <a:t> by </a:t>
            </a:r>
            <a:r>
              <a:rPr lang="nb-NO" sz="2800" dirty="0" err="1"/>
              <a:t>topic</a:t>
            </a:r>
            <a:r>
              <a:rPr lang="nb-NO" sz="2800" dirty="0"/>
              <a:t>, </a:t>
            </a:r>
            <a:r>
              <a:rPr lang="nb-NO" sz="2800" dirty="0" err="1"/>
              <a:t>analysis</a:t>
            </a:r>
            <a:r>
              <a:rPr lang="nb-NO" sz="2800" dirty="0"/>
              <a:t>, </a:t>
            </a:r>
            <a:r>
              <a:rPr lang="nb-NO" sz="2800" dirty="0" err="1"/>
              <a:t>dictionary</a:t>
            </a:r>
            <a:r>
              <a:rPr lang="nb-NO" sz="28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0870A-FEC7-FB4E-995C-500CA157DA12}"/>
              </a:ext>
            </a:extLst>
          </p:cNvPr>
          <p:cNvSpPr/>
          <p:nvPr/>
        </p:nvSpPr>
        <p:spPr>
          <a:xfrm>
            <a:off x="190500" y="3666744"/>
            <a:ext cx="5260848" cy="1359253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err="1">
                <a:solidFill>
                  <a:schemeClr val="tx1"/>
                </a:solidFill>
              </a:rPr>
              <a:t>Find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  <a:r>
              <a:rPr lang="nb-NO" sz="2800" dirty="0" err="1">
                <a:solidFill>
                  <a:schemeClr val="tx1"/>
                </a:solidFill>
              </a:rPr>
              <a:t>the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  <a:r>
              <a:rPr lang="nb-NO" sz="2800" dirty="0" err="1">
                <a:solidFill>
                  <a:schemeClr val="tx1"/>
                </a:solidFill>
              </a:rPr>
              <a:t>SMARTool</a:t>
            </a:r>
            <a:r>
              <a:rPr lang="nb-NO" sz="2800" dirty="0">
                <a:solidFill>
                  <a:schemeClr val="tx1"/>
                </a:solidFill>
              </a:rPr>
              <a:t> </a:t>
            </a:r>
            <a:r>
              <a:rPr lang="nb-NO" sz="2800" dirty="0" err="1">
                <a:solidFill>
                  <a:schemeClr val="tx1"/>
                </a:solidFill>
              </a:rPr>
              <a:t>here</a:t>
            </a:r>
            <a:r>
              <a:rPr lang="nb-NO" sz="28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nb-NO" sz="2800" dirty="0">
                <a:hlinkClick r:id="rId3"/>
              </a:rPr>
              <a:t>https://uit-no.github.io/smartool/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89946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A315-23FC-4647-B6CE-7C0B9468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99"/>
            <a:ext cx="9158449" cy="468860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1FB33-04F8-264F-ADF9-B8A651C9BB3A}"/>
              </a:ext>
            </a:extLst>
          </p:cNvPr>
          <p:cNvSpPr/>
          <p:nvPr/>
        </p:nvSpPr>
        <p:spPr>
          <a:xfrm rot="14321757">
            <a:off x="435719" y="2012908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637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4B1D-AE1E-F74B-8F6A-D0211EF5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" y="0"/>
            <a:ext cx="9141662" cy="55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C9D1-A599-F248-9A5F-A3B9713F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22"/>
            <a:ext cx="9216386" cy="5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A766-91CA-6C4F-B325-DACDCC3D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90"/>
            <a:ext cx="9144000" cy="528961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2FB0CA-2287-D44D-94EB-85572E397B16}"/>
              </a:ext>
            </a:extLst>
          </p:cNvPr>
          <p:cNvSpPr/>
          <p:nvPr/>
        </p:nvSpPr>
        <p:spPr>
          <a:xfrm rot="14321757">
            <a:off x="210992" y="2750815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81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38375-6E0F-E048-8FC9-2C6AEE3D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864" y="967856"/>
            <a:ext cx="2044700" cy="269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AA66-2429-6941-B755-039EA672CD17}"/>
              </a:ext>
            </a:extLst>
          </p:cNvPr>
          <p:cNvSpPr txBox="1"/>
          <p:nvPr/>
        </p:nvSpPr>
        <p:spPr>
          <a:xfrm>
            <a:off x="6824864" y="3678839"/>
            <a:ext cx="201168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George K. </a:t>
            </a:r>
            <a:r>
              <a:rPr lang="nb-NO" dirty="0" err="1"/>
              <a:t>Zipf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A9454-20C6-1E4B-996A-25EECD04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8835" y="0"/>
            <a:ext cx="5586041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2F77-C241-D84D-B53C-7D4EF079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6595024" cy="3281235"/>
          </a:xfrm>
        </p:spPr>
        <p:txBody>
          <a:bodyPr/>
          <a:lstStyle/>
          <a:p>
            <a:pPr marL="0" indent="0">
              <a:buNone/>
            </a:pPr>
            <a:r>
              <a:rPr lang="nb-NO" sz="2400" b="1" dirty="0"/>
              <a:t>Word </a:t>
            </a:r>
            <a:r>
              <a:rPr lang="nb-NO" sz="2400" b="1" dirty="0" err="1"/>
              <a:t>frequency</a:t>
            </a:r>
            <a:r>
              <a:rPr lang="nb-NO" sz="2400" b="1" dirty="0"/>
              <a:t> </a:t>
            </a:r>
            <a:r>
              <a:rPr lang="nb-NO" sz="2400" dirty="0"/>
              <a:t>is </a:t>
            </a:r>
            <a:r>
              <a:rPr lang="nb-NO" sz="2400" dirty="0" err="1"/>
              <a:t>inversely</a:t>
            </a:r>
            <a:r>
              <a:rPr lang="nb-NO" sz="2400" dirty="0"/>
              <a:t> </a:t>
            </a:r>
            <a:r>
              <a:rPr lang="nb-NO" sz="2400" dirty="0" err="1"/>
              <a:t>proportional</a:t>
            </a:r>
            <a:r>
              <a:rPr lang="nb-NO" sz="2400" dirty="0"/>
              <a:t> to </a:t>
            </a:r>
            <a:r>
              <a:rPr lang="nb-NO" sz="2400" dirty="0" err="1"/>
              <a:t>frequency</a:t>
            </a:r>
            <a:r>
              <a:rPr lang="nb-NO" sz="2400" dirty="0"/>
              <a:t> rank (</a:t>
            </a:r>
            <a:r>
              <a:rPr lang="nb-NO" sz="2400" dirty="0" err="1"/>
              <a:t>Zipf’s</a:t>
            </a:r>
            <a:r>
              <a:rPr lang="nb-NO" sz="2400" dirty="0"/>
              <a:t> Law)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Zipfian distribution: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err="1"/>
              <a:t>Few</a:t>
            </a:r>
            <a:r>
              <a:rPr lang="nb-NO" sz="2400" dirty="0"/>
              <a:t> </a:t>
            </a:r>
            <a:r>
              <a:rPr lang="nb-NO" sz="2400" dirty="0" err="1"/>
              <a:t>words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high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Sharp </a:t>
            </a:r>
            <a:r>
              <a:rPr lang="nb-NO" sz="2400" dirty="0" err="1"/>
              <a:t>decline</a:t>
            </a:r>
            <a:endParaRPr lang="nb-NO" sz="2400" dirty="0"/>
          </a:p>
          <a:p>
            <a:pPr marL="0" indent="0">
              <a:buNone/>
            </a:pPr>
            <a:r>
              <a:rPr lang="nb-NO" sz="2400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E065E-037D-C446-901C-4E159CD2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b="1" dirty="0" err="1"/>
              <a:t>Distributional</a:t>
            </a:r>
            <a:r>
              <a:rPr lang="nb-NO" sz="2800" b="1" dirty="0"/>
              <a:t> </a:t>
            </a:r>
            <a:r>
              <a:rPr lang="nb-NO" sz="2800" b="1" dirty="0" err="1"/>
              <a:t>Facts</a:t>
            </a:r>
            <a:r>
              <a:rPr lang="nb-NO" sz="2800" b="1" dirty="0"/>
              <a:t> </a:t>
            </a:r>
            <a:r>
              <a:rPr lang="nb-NO" sz="2800" b="1" dirty="0" err="1"/>
              <a:t>about</a:t>
            </a:r>
            <a:r>
              <a:rPr lang="nb-NO" sz="2800" b="1" dirty="0"/>
              <a:t> Russian </a:t>
            </a:r>
            <a:r>
              <a:rPr lang="nb-NO" sz="2800" b="1" dirty="0" err="1"/>
              <a:t>Paradigms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9189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B3F4-FAE6-7F4F-9DE3-57265A7E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6B92-7320-254B-8C8C-887B52A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4"/>
            <a:ext cx="9144000" cy="55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F688-2066-244B-AB78-39A28D6D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87"/>
            <a:ext cx="9144000" cy="5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CCE6-B150-584E-ADAB-91B32224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" y="-110426"/>
            <a:ext cx="9049260" cy="54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3C3C-75EC-514B-9CB5-68EBF1F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The </a:t>
            </a:r>
            <a:r>
              <a:rPr lang="nb-NO" b="1" dirty="0" err="1"/>
              <a:t>SMARTool</a:t>
            </a:r>
            <a:r>
              <a:rPr lang="nb-NO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7FA-AB50-FC47-82A5-8C536A4B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Inspired by research </a:t>
            </a:r>
            <a:r>
              <a:rPr lang="en-US" dirty="0"/>
              <a:t>on the distribution and simulated learning of Russian wordforms</a:t>
            </a:r>
            <a:r>
              <a:rPr lang="nb-NO" dirty="0"/>
              <a:t> </a:t>
            </a:r>
            <a:r>
              <a:rPr lang="nb-NO" b="1" dirty="0"/>
              <a:t>(</a:t>
            </a:r>
            <a:r>
              <a:rPr lang="nb-NO" b="1" dirty="0" err="1"/>
              <a:t>cognitively</a:t>
            </a:r>
            <a:r>
              <a:rPr lang="nb-NO" b="1" dirty="0"/>
              <a:t> plausible)</a:t>
            </a:r>
          </a:p>
          <a:p>
            <a:r>
              <a:rPr lang="en-US" dirty="0"/>
              <a:t>Strategic focus on the </a:t>
            </a:r>
            <a:r>
              <a:rPr lang="en-US" b="1" dirty="0"/>
              <a:t>highest frequency wordforms and contexts </a:t>
            </a:r>
            <a:r>
              <a:rPr lang="en-US" dirty="0"/>
              <a:t>that motivate their use</a:t>
            </a:r>
            <a:r>
              <a:rPr lang="nb-NO" dirty="0"/>
              <a:t> </a:t>
            </a:r>
            <a:r>
              <a:rPr lang="nb-NO" b="1" dirty="0"/>
              <a:t>(</a:t>
            </a:r>
            <a:r>
              <a:rPr lang="nb-NO" b="1"/>
              <a:t>usage-based)</a:t>
            </a:r>
            <a:endParaRPr lang="nb-NO" b="1" dirty="0"/>
          </a:p>
          <a:p>
            <a:r>
              <a:rPr lang="en-US" b="1" dirty="0"/>
              <a:t>Reduces the task</a:t>
            </a:r>
            <a:r>
              <a:rPr lang="en-US" dirty="0"/>
              <a:t> of learning a basic vocabulary of about 3,000 lexemes </a:t>
            </a:r>
            <a:r>
              <a:rPr lang="en-US" b="1" dirty="0"/>
              <a:t>by over 90%</a:t>
            </a:r>
            <a:r>
              <a:rPr lang="nb-NO" b="1" dirty="0"/>
              <a:t> </a:t>
            </a:r>
          </a:p>
          <a:p>
            <a:r>
              <a:rPr lang="en-US" dirty="0"/>
              <a:t>Can be </a:t>
            </a:r>
            <a:r>
              <a:rPr lang="en-US" b="1" dirty="0"/>
              <a:t>continuously updated </a:t>
            </a:r>
            <a:r>
              <a:rPr lang="en-US" dirty="0"/>
              <a:t>and custom-tailored</a:t>
            </a:r>
          </a:p>
          <a:p>
            <a:r>
              <a:rPr lang="en-US" dirty="0"/>
              <a:t>Potentially </a:t>
            </a:r>
            <a:r>
              <a:rPr lang="en-US" b="1" dirty="0"/>
              <a:t>portable to other languages </a:t>
            </a:r>
            <a:r>
              <a:rPr lang="en-US" dirty="0"/>
              <a:t>with rich inflectional morphology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1697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37F89-5D5B-6342-9445-8D4A1009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versions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SMARTool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0375F8-CAD2-B046-8167-6505FF319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For Spanish- and Finnish-</a:t>
            </a:r>
            <a:r>
              <a:rPr lang="nb-NO" dirty="0" err="1"/>
              <a:t>speaking</a:t>
            </a:r>
            <a:r>
              <a:rPr lang="nb-NO" dirty="0"/>
              <a:t> </a:t>
            </a:r>
            <a:r>
              <a:rPr lang="nb-NO" dirty="0" err="1"/>
              <a:t>learners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Russian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BDF16-3FE0-204F-8133-BBD65B0E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4850" y="1369219"/>
            <a:ext cx="3886200" cy="3980352"/>
          </a:xfrm>
        </p:spPr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learners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Polish and </a:t>
            </a:r>
            <a:r>
              <a:rPr lang="nb-NO" dirty="0" err="1"/>
              <a:t>Czech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DADE8-7B54-3848-A629-E55F3BF2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87" y="2043327"/>
            <a:ext cx="17526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74392-E7A7-5F44-AA29-C9C4D470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37" y="3357075"/>
            <a:ext cx="181610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7DC6A-E671-3A4B-A558-9CF1E780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045" y="2043327"/>
            <a:ext cx="18288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059D5-348C-764E-A0AB-C7BF2B201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45" y="3357075"/>
            <a:ext cx="1828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89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8C385-2411-824A-8157-6408BED15363}"/>
              </a:ext>
            </a:extLst>
          </p:cNvPr>
          <p:cNvSpPr txBox="1"/>
          <p:nvPr/>
        </p:nvSpPr>
        <p:spPr>
          <a:xfrm>
            <a:off x="85240" y="61993"/>
            <a:ext cx="90587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References</a:t>
            </a:r>
            <a:endParaRPr lang="nb-NO" dirty="0"/>
          </a:p>
          <a:p>
            <a:pPr marL="180000" indent="-457200"/>
            <a:r>
              <a:rPr lang="en-US" sz="900" dirty="0" err="1"/>
              <a:t>Andrjušina</a:t>
            </a:r>
            <a:r>
              <a:rPr lang="en-US" sz="900" dirty="0"/>
              <a:t>, N. P., G. A. </a:t>
            </a:r>
            <a:r>
              <a:rPr lang="en-US" sz="900" dirty="0" err="1"/>
              <a:t>Bitextina</a:t>
            </a:r>
            <a:r>
              <a:rPr lang="en-US" sz="900" dirty="0"/>
              <a:t>, L. P. </a:t>
            </a:r>
            <a:r>
              <a:rPr lang="en-US" sz="900" dirty="0" err="1"/>
              <a:t>Klobukova</a:t>
            </a:r>
            <a:r>
              <a:rPr lang="en-US" sz="900" dirty="0"/>
              <a:t>, L. N. </a:t>
            </a:r>
            <a:r>
              <a:rPr lang="en-US" sz="900" dirty="0" err="1"/>
              <a:t>Norejko</a:t>
            </a:r>
            <a:r>
              <a:rPr lang="en-US" sz="900" dirty="0"/>
              <a:t>, I. V. </a:t>
            </a:r>
            <a:r>
              <a:rPr lang="en-US" sz="900" dirty="0" err="1"/>
              <a:t>Odincova</a:t>
            </a:r>
            <a:r>
              <a:rPr lang="en-US" sz="900" dirty="0"/>
              <a:t> (eds.). 2014-2015. </a:t>
            </a:r>
            <a:r>
              <a:rPr lang="en-US" sz="900" i="1" dirty="0" err="1"/>
              <a:t>Лексический</a:t>
            </a:r>
            <a:r>
              <a:rPr lang="en-US" sz="900" i="1" dirty="0"/>
              <a:t> </a:t>
            </a:r>
            <a:r>
              <a:rPr lang="en-US" sz="900" i="1" dirty="0" err="1"/>
              <a:t>минимум</a:t>
            </a:r>
            <a:r>
              <a:rPr lang="en-US" sz="900" i="1" dirty="0"/>
              <a:t> </a:t>
            </a:r>
            <a:r>
              <a:rPr lang="en-US" sz="900" i="1" dirty="0" err="1"/>
              <a:t>по</a:t>
            </a:r>
            <a:r>
              <a:rPr lang="en-US" sz="900" i="1" dirty="0"/>
              <a:t> </a:t>
            </a:r>
            <a:r>
              <a:rPr lang="en-US" sz="900" i="1" dirty="0" err="1"/>
              <a:t>русскому</a:t>
            </a:r>
            <a:r>
              <a:rPr lang="en-US" sz="900" i="1" dirty="0"/>
              <a:t> </a:t>
            </a:r>
            <a:r>
              <a:rPr lang="en-US" sz="900" i="1" dirty="0" err="1"/>
              <a:t>языку</a:t>
            </a:r>
            <a:r>
              <a:rPr lang="en-US" sz="900" i="1" dirty="0"/>
              <a:t>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иностранному</a:t>
            </a:r>
            <a:r>
              <a:rPr lang="en-US" sz="900" i="1" dirty="0"/>
              <a:t>.</a:t>
            </a:r>
            <a:r>
              <a:rPr lang="en-US" sz="900" dirty="0"/>
              <a:t> Levels A1-B2. St. Petersburg: Zlatoust.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1992. Quantitative aspects of morphological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1991</a:t>
            </a:r>
            <a:r>
              <a:rPr lang="en-US" sz="900" dirty="0"/>
              <a:t>, 109–149.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1993. On frequency, transparency, and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1992</a:t>
            </a:r>
            <a:r>
              <a:rPr lang="en-US" sz="900" dirty="0"/>
              <a:t>, 181–208.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/>
              <a:t>Bondar’, N. I. and S. A. </a:t>
            </a:r>
            <a:r>
              <a:rPr lang="en-US" sz="900" dirty="0" err="1"/>
              <a:t>Lutin</a:t>
            </a:r>
            <a:r>
              <a:rPr lang="en-US" sz="900" dirty="0"/>
              <a:t>. 2013.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спросить</a:t>
            </a:r>
            <a:r>
              <a:rPr lang="en-US" sz="900" i="1" dirty="0"/>
              <a:t>?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сказать</a:t>
            </a:r>
            <a:r>
              <a:rPr lang="en-US" sz="900" i="1" dirty="0"/>
              <a:t>?</a:t>
            </a:r>
            <a:r>
              <a:rPr lang="en-US" sz="900" dirty="0"/>
              <a:t>, 2nd ed.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Černyšov</a:t>
            </a:r>
            <a:r>
              <a:rPr lang="en-US" sz="900" dirty="0"/>
              <a:t>, Stanislav. 2004. </a:t>
            </a:r>
            <a:r>
              <a:rPr lang="en-US" sz="900" i="1" dirty="0" err="1"/>
              <a:t>Поехали</a:t>
            </a:r>
            <a:r>
              <a:rPr lang="en-US" sz="900" i="1" dirty="0"/>
              <a:t>!</a:t>
            </a:r>
            <a:r>
              <a:rPr lang="en-US" sz="900" dirty="0"/>
              <a:t> St. Petersburg: Zlatoust.</a:t>
            </a:r>
            <a:endParaRPr lang="nb-NO" sz="900" dirty="0"/>
          </a:p>
          <a:p>
            <a:pPr marL="180000" indent="-457200"/>
            <a:r>
              <a:rPr lang="en-US" sz="900" dirty="0"/>
              <a:t>Chun, Dorothy, Richard Kern and Bryan Smith. 2016. Technology in language use, language teaching, and language learning. </a:t>
            </a:r>
            <a:r>
              <a:rPr lang="en-US" sz="900" i="1" dirty="0"/>
              <a:t>The Modern Language Journal</a:t>
            </a:r>
            <a:r>
              <a:rPr lang="en-US" sz="900" dirty="0"/>
              <a:t>, 100, 64–80. doi:10.1111/modl.12302</a:t>
            </a:r>
            <a:endParaRPr lang="nb-NO" sz="900" dirty="0"/>
          </a:p>
          <a:p>
            <a:pPr marL="180000" indent="-457200"/>
            <a:r>
              <a:rPr lang="en-US" sz="900" dirty="0"/>
              <a:t>Comer, William. 2019. Measured words: Quantifying vocabulary exposure in beginning Russian. </a:t>
            </a:r>
            <a:r>
              <a:rPr lang="en-US" sz="900" i="1" dirty="0"/>
              <a:t>Slavic and East European Journal</a:t>
            </a:r>
            <a:r>
              <a:rPr lang="ru-RU" sz="900" dirty="0"/>
              <a:t> 60, </a:t>
            </a:r>
            <a:r>
              <a:rPr lang="nb-NO" sz="900" dirty="0"/>
              <a:t>no. 1, 92–114.</a:t>
            </a:r>
          </a:p>
          <a:p>
            <a:pPr marL="180000" indent="-457200"/>
            <a:r>
              <a:rPr lang="en-US" sz="900" dirty="0" err="1"/>
              <a:t>deBenedette</a:t>
            </a:r>
            <a:r>
              <a:rPr lang="en-US" sz="900" dirty="0"/>
              <a:t>, Lynne, William J. Comer, </a:t>
            </a:r>
            <a:r>
              <a:rPr lang="en-US" sz="900" dirty="0" err="1"/>
              <a:t>Alla</a:t>
            </a:r>
            <a:r>
              <a:rPr lang="en-US" sz="900" dirty="0"/>
              <a:t> </a:t>
            </a:r>
            <a:r>
              <a:rPr lang="en-US" sz="900" dirty="0" err="1"/>
              <a:t>Smyslova</a:t>
            </a:r>
            <a:r>
              <a:rPr lang="en-US" sz="900" dirty="0"/>
              <a:t>, Jonathan Perkins. 2013. </a:t>
            </a:r>
            <a:r>
              <a:rPr lang="en-US" sz="900" i="1" dirty="0" err="1"/>
              <a:t>Между</a:t>
            </a:r>
            <a:r>
              <a:rPr lang="en-US" sz="900" i="1" dirty="0"/>
              <a:t> </a:t>
            </a:r>
            <a:r>
              <a:rPr lang="en-US" sz="900" i="1" dirty="0" err="1"/>
              <a:t>нами</a:t>
            </a:r>
            <a:r>
              <a:rPr lang="en-US" sz="900" i="1" dirty="0"/>
              <a:t> (Between You and Me): An Interactive Introduction to Russian</a:t>
            </a:r>
            <a:r>
              <a:rPr lang="en-US" sz="900" dirty="0"/>
              <a:t>. </a:t>
            </a:r>
            <a:r>
              <a:rPr lang="en-US" sz="900" u="sng" dirty="0">
                <a:hlinkClick r:id="rId2"/>
              </a:rPr>
              <a:t>http://www.mezhdunami.org/</a:t>
            </a:r>
            <a:r>
              <a:rPr lang="en-US" sz="900" dirty="0"/>
              <a:t> (accessed 1 April 2018).</a:t>
            </a:r>
            <a:endParaRPr lang="nb-NO" sz="900" dirty="0"/>
          </a:p>
          <a:p>
            <a:pPr marL="180000" indent="-457200"/>
            <a:r>
              <a:rPr lang="en-US" sz="900" dirty="0" err="1"/>
              <a:t>Djačenko</a:t>
            </a:r>
            <a:r>
              <a:rPr lang="en-US" sz="900" dirty="0"/>
              <a:t>, P. V., L. L. </a:t>
            </a:r>
            <a:r>
              <a:rPr lang="en-US" sz="900" dirty="0" err="1"/>
              <a:t>Iomdin</a:t>
            </a:r>
            <a:r>
              <a:rPr lang="en-US" sz="900" dirty="0"/>
              <a:t>, A. V. </a:t>
            </a:r>
            <a:r>
              <a:rPr lang="en-US" sz="900" dirty="0" err="1"/>
              <a:t>Lazurskij</a:t>
            </a:r>
            <a:r>
              <a:rPr lang="en-US" sz="900" dirty="0"/>
              <a:t>, L. G. </a:t>
            </a:r>
            <a:r>
              <a:rPr lang="en-US" sz="900" dirty="0" err="1"/>
              <a:t>Mitjušin</a:t>
            </a:r>
            <a:r>
              <a:rPr lang="en-US" sz="900" dirty="0"/>
              <a:t>, O. Ju. </a:t>
            </a:r>
            <a:r>
              <a:rPr lang="en-US" sz="900" dirty="0" err="1"/>
              <a:t>Podlesskaja</a:t>
            </a:r>
            <a:r>
              <a:rPr lang="en-US" sz="900" dirty="0"/>
              <a:t>, V. G. </a:t>
            </a:r>
            <a:r>
              <a:rPr lang="en-US" sz="900" dirty="0" err="1"/>
              <a:t>Sizov</a:t>
            </a:r>
            <a:r>
              <a:rPr lang="en-US" sz="900" dirty="0"/>
              <a:t>, T. I. </a:t>
            </a:r>
            <a:r>
              <a:rPr lang="en-US" sz="900" dirty="0" err="1"/>
              <a:t>Frolova</a:t>
            </a:r>
            <a:r>
              <a:rPr lang="en-US" sz="900" dirty="0"/>
              <a:t>, L. L. </a:t>
            </a:r>
            <a:r>
              <a:rPr lang="en-US" sz="900" dirty="0" err="1"/>
              <a:t>Cinman</a:t>
            </a:r>
            <a:r>
              <a:rPr lang="en-US" sz="900" dirty="0"/>
              <a:t>. 2015. </a:t>
            </a:r>
            <a:r>
              <a:rPr lang="en-US" sz="900" dirty="0" err="1"/>
              <a:t>Современное</a:t>
            </a:r>
            <a:r>
              <a:rPr lang="en-US" sz="900" dirty="0"/>
              <a:t> </a:t>
            </a:r>
            <a:r>
              <a:rPr lang="en-US" sz="900" dirty="0" err="1"/>
              <a:t>состояние</a:t>
            </a:r>
            <a:r>
              <a:rPr lang="en-US" sz="900" dirty="0"/>
              <a:t> </a:t>
            </a:r>
            <a:r>
              <a:rPr lang="en-US" sz="900" dirty="0" err="1"/>
              <a:t>глубоко</a:t>
            </a:r>
            <a:r>
              <a:rPr lang="en-US" sz="900" dirty="0"/>
              <a:t> </a:t>
            </a:r>
            <a:r>
              <a:rPr lang="en-US" sz="900" dirty="0" err="1"/>
              <a:t>аннотированного</a:t>
            </a:r>
            <a:r>
              <a:rPr lang="en-US" sz="900" dirty="0"/>
              <a:t> </a:t>
            </a:r>
            <a:r>
              <a:rPr lang="en-US" sz="900" dirty="0" err="1"/>
              <a:t>корпуса</a:t>
            </a:r>
            <a:r>
              <a:rPr lang="en-US" sz="900" dirty="0"/>
              <a:t> </a:t>
            </a:r>
            <a:r>
              <a:rPr lang="en-US" sz="900" dirty="0" err="1"/>
              <a:t>текстов</a:t>
            </a:r>
            <a:r>
              <a:rPr lang="en-US" sz="900" dirty="0"/>
              <a:t> </a:t>
            </a:r>
            <a:r>
              <a:rPr lang="en-US" sz="900" dirty="0" err="1"/>
              <a:t>русского</a:t>
            </a:r>
            <a:r>
              <a:rPr lang="en-US" sz="900" dirty="0"/>
              <a:t> </a:t>
            </a:r>
            <a:r>
              <a:rPr lang="en-US" sz="900" dirty="0" err="1"/>
              <a:t>языка</a:t>
            </a:r>
            <a:r>
              <a:rPr lang="en-US" sz="900" dirty="0"/>
              <a:t> (</a:t>
            </a:r>
            <a:r>
              <a:rPr lang="en-US" sz="900" dirty="0" err="1"/>
              <a:t>СинТагРус</a:t>
            </a:r>
            <a:r>
              <a:rPr lang="en-US" sz="900" dirty="0"/>
              <a:t>). </a:t>
            </a:r>
            <a:r>
              <a:rPr lang="en-US" sz="900" i="1" dirty="0" err="1"/>
              <a:t>Сборник</a:t>
            </a:r>
            <a:r>
              <a:rPr lang="en-US" sz="900" i="1" dirty="0"/>
              <a:t> «</a:t>
            </a:r>
            <a:r>
              <a:rPr lang="en-US" sz="900" i="1" dirty="0" err="1"/>
              <a:t>Национальный</a:t>
            </a:r>
            <a:r>
              <a:rPr lang="en-US" sz="900" i="1" dirty="0"/>
              <a:t> </a:t>
            </a:r>
            <a:r>
              <a:rPr lang="en-US" sz="900" i="1" dirty="0" err="1"/>
              <a:t>корпус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: 10 </a:t>
            </a:r>
            <a:r>
              <a:rPr lang="en-US" sz="900" i="1" dirty="0" err="1"/>
              <a:t>лет</a:t>
            </a:r>
            <a:r>
              <a:rPr lang="en-US" sz="900" i="1" dirty="0"/>
              <a:t> </a:t>
            </a:r>
            <a:r>
              <a:rPr lang="en-US" sz="900" i="1" dirty="0" err="1"/>
              <a:t>проекту</a:t>
            </a:r>
            <a:r>
              <a:rPr lang="en-US" sz="900" i="1" dirty="0"/>
              <a:t>». </a:t>
            </a:r>
            <a:r>
              <a:rPr lang="en-US" sz="900" i="1" dirty="0" err="1"/>
              <a:t>Труды</a:t>
            </a:r>
            <a:r>
              <a:rPr lang="en-US" sz="900" i="1" dirty="0"/>
              <a:t> </a:t>
            </a:r>
            <a:r>
              <a:rPr lang="en-US" sz="900" i="1" dirty="0" err="1"/>
              <a:t>Института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 </a:t>
            </a:r>
            <a:r>
              <a:rPr lang="en-US" sz="900" i="1" dirty="0" err="1"/>
              <a:t>им</a:t>
            </a:r>
            <a:r>
              <a:rPr lang="en-US" sz="900" i="1" dirty="0"/>
              <a:t>. В.В. </a:t>
            </a:r>
            <a:r>
              <a:rPr lang="en-US" sz="900" i="1" dirty="0" err="1"/>
              <a:t>Виноградова</a:t>
            </a:r>
            <a:r>
              <a:rPr lang="en-US" sz="900" i="1" dirty="0"/>
              <a:t>.</a:t>
            </a:r>
            <a:r>
              <a:rPr lang="en-US" sz="900" dirty="0"/>
              <a:t> </a:t>
            </a:r>
            <a:r>
              <a:rPr lang="en-US" sz="900" dirty="0" err="1"/>
              <a:t>Вып</a:t>
            </a:r>
            <a:r>
              <a:rPr lang="en-US" sz="900" dirty="0"/>
              <a:t>. 6., 272–299.</a:t>
            </a:r>
            <a:endParaRPr lang="nb-NO" sz="900" dirty="0"/>
          </a:p>
          <a:p>
            <a:pPr marL="180000" indent="-457200"/>
            <a:r>
              <a:rPr lang="nb-NO" sz="900" dirty="0"/>
              <a:t>Endresen, Anna, Laura A. Janda, Robert Reynolds and Francis M. </a:t>
            </a:r>
            <a:r>
              <a:rPr lang="nb-NO" sz="900" dirty="0" err="1"/>
              <a:t>Tyers</a:t>
            </a:r>
            <a:r>
              <a:rPr lang="nb-NO" sz="900" dirty="0"/>
              <a:t>. 2016. Who </a:t>
            </a:r>
            <a:r>
              <a:rPr lang="nb-NO" sz="900" dirty="0" err="1"/>
              <a:t>needs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? A </a:t>
            </a:r>
            <a:r>
              <a:rPr lang="nb-NO" sz="900" dirty="0" err="1"/>
              <a:t>challenge</a:t>
            </a:r>
            <a:r>
              <a:rPr lang="nb-NO" sz="900" dirty="0"/>
              <a:t> to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classification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 as a part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speech</a:t>
            </a:r>
            <a:r>
              <a:rPr lang="nb-NO" sz="900" dirty="0"/>
              <a:t> in Russian. </a:t>
            </a:r>
            <a:r>
              <a:rPr lang="nb-NO" sz="900" i="1" dirty="0"/>
              <a:t>Russian </a:t>
            </a:r>
            <a:r>
              <a:rPr lang="nb-NO" sz="900" i="1" dirty="0" err="1"/>
              <a:t>Linguistics</a:t>
            </a:r>
            <a:r>
              <a:rPr lang="nb-NO" sz="900" i="1" dirty="0"/>
              <a:t> </a:t>
            </a:r>
            <a:r>
              <a:rPr lang="nb-NO" sz="900" dirty="0"/>
              <a:t>40: 2, 103-132. DOI 10.1007/s11185-016-9160-2.</a:t>
            </a:r>
          </a:p>
          <a:p>
            <a:pPr marL="180000" indent="-457200"/>
            <a:r>
              <a:rPr lang="nb-NO" sz="900" dirty="0" err="1"/>
              <a:t>Golonka</a:t>
            </a:r>
            <a:r>
              <a:rPr lang="nb-NO" sz="900" dirty="0"/>
              <a:t>, Ewa M., Anita R. Bowles, Victor M. Frank, </a:t>
            </a:r>
            <a:r>
              <a:rPr lang="nb-NO" sz="900" dirty="0" err="1"/>
              <a:t>Dorna</a:t>
            </a:r>
            <a:r>
              <a:rPr lang="nb-NO" sz="900" dirty="0"/>
              <a:t> L. Richardson, Suzanne </a:t>
            </a:r>
            <a:r>
              <a:rPr lang="nb-NO" sz="900" dirty="0" err="1"/>
              <a:t>Freynik</a:t>
            </a:r>
            <a:r>
              <a:rPr lang="nb-NO" sz="900" dirty="0"/>
              <a:t>. 2014. Technologies for </a:t>
            </a:r>
            <a:r>
              <a:rPr lang="nb-NO" sz="900" dirty="0" err="1"/>
              <a:t>foreign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 </a:t>
            </a:r>
            <a:r>
              <a:rPr lang="nb-NO" sz="900" dirty="0" err="1"/>
              <a:t>learning</a:t>
            </a:r>
            <a:r>
              <a:rPr lang="nb-NO" sz="900" dirty="0"/>
              <a:t>: a </a:t>
            </a:r>
            <a:r>
              <a:rPr lang="nb-NO" sz="900" dirty="0" err="1"/>
              <a:t>review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technology</a:t>
            </a:r>
            <a:r>
              <a:rPr lang="nb-NO" sz="900" dirty="0"/>
              <a:t> types and </a:t>
            </a:r>
            <a:r>
              <a:rPr lang="nb-NO" sz="900" dirty="0" err="1"/>
              <a:t>their</a:t>
            </a:r>
            <a:r>
              <a:rPr lang="nb-NO" sz="900" dirty="0"/>
              <a:t> </a:t>
            </a:r>
            <a:r>
              <a:rPr lang="nb-NO" sz="900" dirty="0" err="1"/>
              <a:t>effectiveness</a:t>
            </a:r>
            <a:r>
              <a:rPr lang="nb-NO" sz="900" dirty="0"/>
              <a:t>. </a:t>
            </a:r>
            <a:r>
              <a:rPr lang="nb-NO" sz="900" i="1" dirty="0"/>
              <a:t>Computer </a:t>
            </a:r>
            <a:r>
              <a:rPr lang="nb-NO" sz="900" i="1" dirty="0" err="1"/>
              <a:t>Assisted</a:t>
            </a:r>
            <a:r>
              <a:rPr lang="nb-NO" sz="900" i="1" dirty="0"/>
              <a:t> Language Learning</a:t>
            </a:r>
            <a:r>
              <a:rPr lang="nb-NO" sz="900" dirty="0"/>
              <a:t>, 27:1, 70–105, DOI: 10.1080/09588221.2012.700315</a:t>
            </a:r>
          </a:p>
          <a:p>
            <a:pPr marL="180000" indent="-457200"/>
            <a:r>
              <a:rPr lang="en-US" sz="900" dirty="0"/>
              <a:t>Hart, Betty and Todd R </a:t>
            </a:r>
            <a:r>
              <a:rPr lang="en-US" sz="900" dirty="0" err="1"/>
              <a:t>Risley</a:t>
            </a:r>
            <a:r>
              <a:rPr lang="en-US" sz="900" dirty="0"/>
              <a:t>. 2003. The early catastrophe. The 30 million word gap by age 3. American Educator Spring 2003. 4–9.</a:t>
            </a:r>
            <a:endParaRPr lang="nb-NO" sz="900" dirty="0"/>
          </a:p>
          <a:p>
            <a:pPr marL="180000" indent="-457200"/>
            <a:r>
              <a:rPr lang="en-US" sz="900" dirty="0"/>
              <a:t>Hayes-</a:t>
            </a:r>
            <a:r>
              <a:rPr lang="en-US" sz="900" dirty="0" err="1"/>
              <a:t>Harb</a:t>
            </a:r>
            <a:r>
              <a:rPr lang="en-US" sz="900" dirty="0"/>
              <a:t>, Rachel, Jane Hacking. 2015. The influence of written stress marks on native English speakers’ acquisition of Russian lexical stress contrasts. </a:t>
            </a:r>
            <a:r>
              <a:rPr lang="en-US" sz="900" i="1" dirty="0"/>
              <a:t>Slavic and East European Journal</a:t>
            </a:r>
            <a:r>
              <a:rPr lang="en-US" sz="900" dirty="0"/>
              <a:t>, 59:1, 91–109.</a:t>
            </a:r>
            <a:endParaRPr lang="nb-NO" sz="900" dirty="0"/>
          </a:p>
          <a:p>
            <a:pPr marL="180000" indent="-457200"/>
            <a:r>
              <a:rPr lang="en-US" sz="900" dirty="0"/>
              <a:t>Hertz, </a:t>
            </a:r>
            <a:r>
              <a:rPr lang="en-US" sz="900" dirty="0" err="1"/>
              <a:t>Birgitte</a:t>
            </a:r>
            <a:r>
              <a:rPr lang="en-US" sz="900" dirty="0"/>
              <a:t>, Hanne </a:t>
            </a:r>
            <a:r>
              <a:rPr lang="en-US" sz="900" dirty="0" err="1"/>
              <a:t>Leervad</a:t>
            </a:r>
            <a:r>
              <a:rPr lang="en-US" sz="900" dirty="0"/>
              <a:t>, Henrik </a:t>
            </a:r>
            <a:r>
              <a:rPr lang="en-US" sz="900" dirty="0" err="1"/>
              <a:t>Lærkes</a:t>
            </a:r>
            <a:r>
              <a:rPr lang="en-US" sz="900" dirty="0"/>
              <a:t>, Henrik </a:t>
            </a:r>
            <a:r>
              <a:rPr lang="en-US" sz="900" dirty="0" err="1"/>
              <a:t>Møller</a:t>
            </a:r>
            <a:r>
              <a:rPr lang="en-US" sz="900" dirty="0"/>
              <a:t>, Peter </a:t>
            </a:r>
            <a:r>
              <a:rPr lang="en-US" sz="900" dirty="0" err="1"/>
              <a:t>Schousboe</a:t>
            </a:r>
            <a:r>
              <a:rPr lang="en-US" sz="900" dirty="0"/>
              <a:t>. 2001. </a:t>
            </a:r>
            <a:r>
              <a:rPr lang="en-US" sz="900" i="1" dirty="0" err="1"/>
              <a:t>Свидание</a:t>
            </a:r>
            <a:r>
              <a:rPr lang="en-US" sz="900" i="1" dirty="0"/>
              <a:t> </a:t>
            </a:r>
            <a:r>
              <a:rPr lang="en-US" sz="900" i="1" dirty="0" err="1"/>
              <a:t>в</a:t>
            </a:r>
            <a:r>
              <a:rPr lang="en-US" sz="900" i="1" dirty="0"/>
              <a:t> </a:t>
            </a:r>
            <a:r>
              <a:rPr lang="en-US" sz="900" i="1" dirty="0" err="1"/>
              <a:t>Петербурге</a:t>
            </a:r>
            <a:r>
              <a:rPr lang="en-US" sz="900" i="1" dirty="0"/>
              <a:t>. </a:t>
            </a:r>
            <a:r>
              <a:rPr lang="en-US" sz="900" i="1" dirty="0" err="1"/>
              <a:t>Møde</a:t>
            </a:r>
            <a:r>
              <a:rPr lang="en-US" sz="900" i="1" dirty="0"/>
              <a:t> </a:t>
            </a:r>
            <a:r>
              <a:rPr lang="en-US" sz="900" i="1" dirty="0" err="1"/>
              <a:t>i</a:t>
            </a:r>
            <a:r>
              <a:rPr lang="en-US" sz="900" i="1" dirty="0"/>
              <a:t> </a:t>
            </a:r>
            <a:r>
              <a:rPr lang="en-US" sz="900" i="1" dirty="0" err="1"/>
              <a:t>Petersborg</a:t>
            </a:r>
            <a:r>
              <a:rPr lang="en-US" sz="900" i="1" dirty="0"/>
              <a:t>.</a:t>
            </a:r>
            <a:r>
              <a:rPr lang="en-US" sz="900" dirty="0"/>
              <a:t> Copenhagen: Gyldendal.</a:t>
            </a:r>
            <a:endParaRPr lang="nb-NO" sz="900" dirty="0"/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and Francis M. </a:t>
            </a:r>
            <a:r>
              <a:rPr lang="en-US" sz="900" dirty="0" err="1"/>
              <a:t>Tyers</a:t>
            </a:r>
            <a:r>
              <a:rPr lang="en-US" sz="900" dirty="0"/>
              <a:t>. 2018. Less is More: Why All Paradigms are Defective, and Why that is a Good Thing. </a:t>
            </a:r>
            <a:r>
              <a:rPr lang="en-US" sz="900" i="1" dirty="0"/>
              <a:t>Corpus Linguistics and Linguistic Theory</a:t>
            </a:r>
            <a:r>
              <a:rPr lang="en-US" sz="900" dirty="0"/>
              <a:t> 14(2), 33pp. </a:t>
            </a:r>
            <a:r>
              <a:rPr lang="nb-NO" sz="900" dirty="0" err="1"/>
              <a:t>doi.org</a:t>
            </a:r>
            <a:r>
              <a:rPr lang="nb-NO" sz="900" dirty="0"/>
              <a:t>/10.1515/cllt-2018-0031.</a:t>
            </a:r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Under Submission. </a:t>
            </a:r>
            <a:r>
              <a:rPr lang="nb-NO" sz="900" dirty="0" err="1"/>
              <a:t>Yggur</a:t>
            </a:r>
            <a:r>
              <a:rPr lang="nb-NO" sz="900" dirty="0"/>
              <a:t> and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power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: A </a:t>
            </a:r>
            <a:r>
              <a:rPr lang="nb-NO" sz="900" dirty="0" err="1"/>
              <a:t>linguistic</a:t>
            </a:r>
            <a:r>
              <a:rPr lang="nb-NO" sz="900" dirty="0"/>
              <a:t> </a:t>
            </a:r>
            <a:r>
              <a:rPr lang="nb-NO" sz="900" dirty="0" err="1"/>
              <a:t>invention</a:t>
            </a:r>
            <a:r>
              <a:rPr lang="nb-NO" sz="900" dirty="0"/>
              <a:t> </a:t>
            </a:r>
            <a:r>
              <a:rPr lang="nb-NO" sz="900" dirty="0" err="1"/>
              <a:t>embedded</a:t>
            </a:r>
            <a:r>
              <a:rPr lang="nb-NO" sz="900" dirty="0"/>
              <a:t> in a </a:t>
            </a:r>
            <a:r>
              <a:rPr lang="nb-NO" sz="900" dirty="0" err="1"/>
              <a:t>Czech</a:t>
            </a:r>
            <a:r>
              <a:rPr lang="nb-NO" sz="900" dirty="0"/>
              <a:t> </a:t>
            </a:r>
            <a:r>
              <a:rPr lang="nb-NO" sz="900" dirty="0" err="1"/>
              <a:t>novel</a:t>
            </a:r>
            <a:r>
              <a:rPr lang="nb-NO" sz="900" dirty="0"/>
              <a:t>. </a:t>
            </a:r>
          </a:p>
          <a:p>
            <a:pPr marL="180000" indent="-457200"/>
            <a:r>
              <a:rPr lang="en-US" sz="900" dirty="0"/>
              <a:t>Kuznetsova, Julia. 2017. The ratio of unique word forms as a measure of creativity. In Anastasia Makarova, Stephen M. Dickey &amp; Dagmar </a:t>
            </a:r>
            <a:r>
              <a:rPr lang="en-US" sz="900" dirty="0" err="1"/>
              <a:t>Divjak</a:t>
            </a:r>
            <a:r>
              <a:rPr lang="en-US" sz="900" dirty="0"/>
              <a:t> (eds.), </a:t>
            </a:r>
            <a:r>
              <a:rPr lang="en-US" sz="900" i="1" dirty="0"/>
              <a:t>Each Venture a New Beginning: Studies in Honor of Laura A. </a:t>
            </a:r>
            <a:r>
              <a:rPr lang="en-US" sz="900" i="1" dirty="0" err="1"/>
              <a:t>Janda</a:t>
            </a:r>
            <a:r>
              <a:rPr lang="en-US" sz="900" dirty="0"/>
              <a:t>, 85–97. Bloomington, IN: </a:t>
            </a:r>
            <a:r>
              <a:rPr lang="en-US" sz="900" dirty="0" err="1"/>
              <a:t>Slavica</a:t>
            </a:r>
            <a:r>
              <a:rPr lang="en-US" sz="900" dirty="0"/>
              <a:t> Publishers.</a:t>
            </a:r>
            <a:endParaRPr lang="nb-NO" sz="900" dirty="0"/>
          </a:p>
          <a:p>
            <a:pPr marL="180000" indent="-457200"/>
            <a:r>
              <a:rPr lang="en-US" sz="900" dirty="0"/>
              <a:t>Malouf, Robert. 2016. Generating morphological paradigms with a recurrent neural network. </a:t>
            </a:r>
            <a:r>
              <a:rPr lang="en-US" sz="900" i="1" dirty="0"/>
              <a:t>San Diego Linguistic Papers. 6</a:t>
            </a:r>
            <a:r>
              <a:rPr lang="en-US" sz="900" dirty="0"/>
              <a:t>. 122–129.</a:t>
            </a:r>
            <a:endParaRPr lang="nb-NO" sz="900" dirty="0"/>
          </a:p>
          <a:p>
            <a:pPr marL="180000" indent="-457200"/>
            <a:r>
              <a:rPr lang="en-US" sz="900" dirty="0"/>
              <a:t>Manning, Christopher D. &amp; </a:t>
            </a:r>
            <a:r>
              <a:rPr lang="en-US" sz="900" dirty="0" err="1"/>
              <a:t>Hinrich</a:t>
            </a:r>
            <a:r>
              <a:rPr lang="en-US" sz="900" dirty="0"/>
              <a:t> </a:t>
            </a:r>
            <a:r>
              <a:rPr lang="en-US" sz="900" dirty="0" err="1"/>
              <a:t>Schütze</a:t>
            </a:r>
            <a:r>
              <a:rPr lang="en-US" sz="900" dirty="0"/>
              <a:t>. 1999. Foundations of Statistical Natural Language Processing. Cambridge, MA: MIT Press.</a:t>
            </a:r>
            <a:endParaRPr lang="nb-NO" sz="900" dirty="0"/>
          </a:p>
          <a:p>
            <a:pPr marL="180000" indent="-457200"/>
            <a:r>
              <a:rPr lang="en-US" sz="900" dirty="0" err="1"/>
              <a:t>Moreno-Sánchez</a:t>
            </a:r>
            <a:r>
              <a:rPr lang="en-US" sz="900" dirty="0"/>
              <a:t>, Isabel, </a:t>
            </a:r>
            <a:r>
              <a:rPr lang="en-US" sz="900" dirty="0" err="1"/>
              <a:t>Francesc</a:t>
            </a:r>
            <a:r>
              <a:rPr lang="en-US" sz="900" dirty="0"/>
              <a:t> Font-Clos &amp; </a:t>
            </a:r>
            <a:r>
              <a:rPr lang="en-US" sz="900" dirty="0" err="1"/>
              <a:t>Álvaro</a:t>
            </a:r>
            <a:r>
              <a:rPr lang="en-US" sz="900" dirty="0"/>
              <a:t> Corral. 2016. Large-scale analysis of </a:t>
            </a:r>
            <a:r>
              <a:rPr lang="en-US" sz="900" dirty="0" err="1"/>
              <a:t>Zipf’s</a:t>
            </a:r>
            <a:r>
              <a:rPr lang="en-US" sz="900" dirty="0"/>
              <a:t> Law in English texts. </a:t>
            </a:r>
            <a:r>
              <a:rPr lang="en-US" sz="900" dirty="0" err="1"/>
              <a:t>PLoS</a:t>
            </a:r>
            <a:r>
              <a:rPr lang="en-US" sz="900" dirty="0"/>
              <a:t> One. 11(1). e0147073. 10.1371/journal. pone.0147073.</a:t>
            </a:r>
            <a:endParaRPr lang="nb-NO" sz="900" dirty="0"/>
          </a:p>
          <a:p>
            <a:pPr marL="180000" indent="-457200"/>
            <a:r>
              <a:rPr lang="en-US" sz="900" dirty="0"/>
              <a:t>Robin, Richard, Galina </a:t>
            </a:r>
            <a:r>
              <a:rPr lang="en-US" sz="900" dirty="0" err="1"/>
              <a:t>Shatalina</a:t>
            </a:r>
            <a:r>
              <a:rPr lang="en-US" sz="900" dirty="0"/>
              <a:t>, Karen Evans-Romaine. 2012. </a:t>
            </a:r>
            <a:r>
              <a:rPr lang="en-US" sz="900" i="1" dirty="0" err="1"/>
              <a:t>Голоса</a:t>
            </a:r>
            <a:r>
              <a:rPr lang="en-US" sz="900" dirty="0"/>
              <a:t> (Vols. 1-2), 5</a:t>
            </a:r>
            <a:r>
              <a:rPr lang="en-US" sz="900" baseline="30000" dirty="0"/>
              <a:t>th</a:t>
            </a:r>
            <a:r>
              <a:rPr lang="en-US" sz="900" dirty="0"/>
              <a:t> ed. New York: Pearson.</a:t>
            </a:r>
            <a:endParaRPr lang="nb-NO" sz="900" dirty="0"/>
          </a:p>
          <a:p>
            <a:pPr marL="180000" indent="-457200"/>
            <a:r>
              <a:rPr lang="en-US" sz="900" dirty="0"/>
              <a:t>Wade, Terence. 2011. </a:t>
            </a:r>
            <a:r>
              <a:rPr lang="en-US" sz="900" i="1" dirty="0"/>
              <a:t>A Comprehensive Russian Grammar</a:t>
            </a:r>
            <a:r>
              <a:rPr lang="en-US" sz="900" dirty="0"/>
              <a:t>, 3rd Edition. Oxford: Wiley-Blackwell.</a:t>
            </a:r>
            <a:endParaRPr lang="nb-NO" sz="900" dirty="0"/>
          </a:p>
          <a:p>
            <a:pPr marL="180000" indent="-457200"/>
            <a:r>
              <a:rPr lang="en-US" sz="900" dirty="0" err="1"/>
              <a:t>Zaliznjak</a:t>
            </a:r>
            <a:r>
              <a:rPr lang="en-US" sz="900" dirty="0"/>
              <a:t>, A. A. 1980. </a:t>
            </a:r>
            <a:r>
              <a:rPr lang="ru-RU" sz="900" i="1" dirty="0"/>
              <a:t>Грамматический словарь русского языка</a:t>
            </a:r>
            <a:r>
              <a:rPr lang="en-US" sz="900" dirty="0"/>
              <a:t>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Zipf</a:t>
            </a:r>
            <a:r>
              <a:rPr lang="en-US" sz="900" dirty="0"/>
              <a:t>, George K. 1949. Human Behavior and the Principle of Least Effort. Reading, MA: Addison-Wesley.</a:t>
            </a:r>
            <a:r>
              <a:rPr lang="nb-NO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28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79078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D331B52-350B-9148-8FC5-CFC04FB458ED}"/>
              </a:ext>
            </a:extLst>
          </p:cNvPr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09F8A6-1C8D-5542-9FC9-61AED401C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0107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Wordforms</a:t>
            </a: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7953A-F312-864B-A04A-B818E76F24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63127" y="-16549"/>
            <a:ext cx="67839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83436-CC11-4145-86CA-7D14561B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Language </a:t>
            </a:r>
            <a:r>
              <a:rPr lang="nb-NO" b="1" dirty="0" err="1"/>
              <a:t>Exposure</a:t>
            </a:r>
            <a:r>
              <a:rPr lang="nb-NO" b="1" dirty="0"/>
              <a:t> as a Big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0A6C-096D-C545-891F-CD4FFD11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9783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large corpus is a close approximation to the </a:t>
            </a:r>
            <a:r>
              <a:rPr lang="en-US" b="1" dirty="0"/>
              <a:t>lifetime linguistic input </a:t>
            </a:r>
            <a:r>
              <a:rPr lang="en-US" dirty="0"/>
              <a:t>for a native speaker, estimated at about 5-10 million words per year</a:t>
            </a:r>
            <a:r>
              <a:rPr lang="nb-NO" dirty="0">
                <a:effectLst/>
              </a:rPr>
              <a:t> </a:t>
            </a:r>
          </a:p>
          <a:p>
            <a:r>
              <a:rPr lang="en-US" dirty="0"/>
              <a:t>Zipfian distributions </a:t>
            </a:r>
            <a:r>
              <a:rPr lang="en-US" b="1" dirty="0"/>
              <a:t>remain the same </a:t>
            </a:r>
            <a:r>
              <a:rPr lang="en-US" dirty="0"/>
              <a:t>even for very large corpora, like those that approximate a speaker’s exposure to their native language</a:t>
            </a:r>
          </a:p>
          <a:p>
            <a:r>
              <a:rPr lang="en-US" dirty="0"/>
              <a:t>A native speaker of Russian encounters all twelve paradigm forms of </a:t>
            </a:r>
            <a:r>
              <a:rPr lang="en-US" b="1" dirty="0"/>
              <a:t>less than 0.1% of nouns</a:t>
            </a:r>
            <a:r>
              <a:rPr lang="en-US" dirty="0"/>
              <a:t> that they are exposed to in a lifetime </a:t>
            </a:r>
          </a:p>
          <a:p>
            <a:r>
              <a:rPr lang="en-US" dirty="0"/>
              <a:t>The portion of adjectives and verbs attested in all paradigm forms is </a:t>
            </a:r>
            <a:r>
              <a:rPr lang="en-US" b="1" dirty="0"/>
              <a:t>virtually zero</a:t>
            </a:r>
            <a:r>
              <a:rPr lang="en-US" dirty="0"/>
              <a:t>.</a:t>
            </a:r>
            <a:r>
              <a:rPr lang="nb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831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3A6F7-9C11-6B46-A8A2-66B7859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1" y="-1"/>
            <a:ext cx="2652889" cy="2652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09710-3A0C-9E46-8DF9-C6583FB7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99" y="225156"/>
            <a:ext cx="7971895" cy="912695"/>
          </a:xfrm>
        </p:spPr>
        <p:txBody>
          <a:bodyPr>
            <a:noAutofit/>
          </a:bodyPr>
          <a:lstStyle/>
          <a:p>
            <a:r>
              <a:rPr lang="en-US" sz="3200" b="1" dirty="0"/>
              <a:t>Paradigm Cell Filling Problem </a:t>
            </a:r>
            <a:br>
              <a:rPr lang="en-US" sz="3200" dirty="0"/>
            </a:br>
            <a:r>
              <a:rPr lang="en-US" sz="1400" dirty="0"/>
              <a:t>(Ackerman et al. 2009)</a:t>
            </a:r>
            <a:r>
              <a:rPr lang="nb-NO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1561-B3A7-0041-8893-33BEA8589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1" y="1313387"/>
            <a:ext cx="6378892" cy="3487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Native </a:t>
            </a:r>
            <a:r>
              <a:rPr lang="en-US" sz="2400" b="1" dirty="0"/>
              <a:t>speakers</a:t>
            </a:r>
            <a:r>
              <a:rPr lang="en-US" sz="2400" dirty="0"/>
              <a:t> of languages with </a:t>
            </a:r>
            <a:r>
              <a:rPr lang="en-US" sz="2400" b="1" dirty="0"/>
              <a:t>complex inflectional morphology </a:t>
            </a:r>
            <a:r>
              <a:rPr lang="en-US" sz="2400" dirty="0"/>
              <a:t>routinely </a:t>
            </a:r>
            <a:r>
              <a:rPr lang="en-US" sz="2400" b="1" dirty="0"/>
              <a:t>recognize</a:t>
            </a:r>
            <a:r>
              <a:rPr lang="en-US" sz="2400" dirty="0"/>
              <a:t> and </a:t>
            </a:r>
            <a:r>
              <a:rPr lang="en-US" sz="2400" b="1" dirty="0"/>
              <a:t>produce</a:t>
            </a:r>
            <a:r>
              <a:rPr lang="en-US" sz="2400" dirty="0"/>
              <a:t> forms that they have </a:t>
            </a:r>
            <a:r>
              <a:rPr lang="en-US" sz="2400" b="1" dirty="0"/>
              <a:t>never encountered.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Q: </a:t>
            </a:r>
            <a:r>
              <a:rPr lang="en-US" sz="2400" dirty="0"/>
              <a:t>How is this possible?</a:t>
            </a:r>
          </a:p>
          <a:p>
            <a:pPr marL="0" indent="0">
              <a:buNone/>
            </a:pPr>
            <a:r>
              <a:rPr lang="en-US" sz="2400" b="1" dirty="0"/>
              <a:t>A: </a:t>
            </a:r>
            <a:r>
              <a:rPr lang="en-US" sz="2400" dirty="0"/>
              <a:t>Inflectional morphology is mastered through exposure to </a:t>
            </a:r>
            <a:r>
              <a:rPr lang="en-US" sz="2400" b="1" dirty="0"/>
              <a:t>partially overlapping subsets of paradigms</a:t>
            </a:r>
            <a:r>
              <a:rPr lang="en-US" sz="2400" dirty="0"/>
              <a:t> arranged according to </a:t>
            </a:r>
            <a:r>
              <a:rPr lang="en-US" sz="2400" dirty="0" err="1"/>
              <a:t>Zipf’s</a:t>
            </a:r>
            <a:r>
              <a:rPr lang="en-US" sz="2400" dirty="0"/>
              <a:t> Law , a </a:t>
            </a:r>
            <a:r>
              <a:rPr lang="en-US" sz="2400" b="1" dirty="0"/>
              <a:t>cognitively plausible </a:t>
            </a:r>
            <a:r>
              <a:rPr lang="en-US" sz="2400" dirty="0"/>
              <a:t>model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148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>
            <a:noAutofit/>
          </a:bodyPr>
          <a:lstStyle/>
          <a:p>
            <a:pPr algn="ctr"/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Distributions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of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Some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b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</a:b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High-frequency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Russian</a:t>
            </a:r>
            <a:r>
              <a:rPr lang="cs-CZ" altLang="en-US" sz="2800" b="1" dirty="0">
                <a:latin typeface="Open Sans" charset="0"/>
                <a:ea typeface="ＭＳ Ｐゴシック" charset="-128"/>
                <a:cs typeface="Open Sans" charset="0"/>
              </a:rPr>
              <a:t> </a:t>
            </a:r>
            <a:r>
              <a:rPr lang="cs-CZ" altLang="en-US" sz="2800" b="1" dirty="0" err="1">
                <a:latin typeface="Open Sans" charset="0"/>
                <a:ea typeface="ＭＳ Ｐゴシック" charset="-128"/>
                <a:cs typeface="Open Sans" charset="0"/>
              </a:rPr>
              <a:t>Nouns</a:t>
            </a:r>
            <a:endParaRPr lang="en-US" altLang="en-US" sz="2800" b="1" dirty="0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4330</TotalTime>
  <Words>2063</Words>
  <Application>Microsoft Macintosh PowerPoint</Application>
  <PresentationFormat>On-screen Show (16:9)</PresentationFormat>
  <Paragraphs>286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Mangal</vt:lpstr>
      <vt:lpstr>Open Sans</vt:lpstr>
      <vt:lpstr>Open Sans Light</vt:lpstr>
      <vt:lpstr>Times New Roman</vt:lpstr>
      <vt:lpstr>Office Theme</vt:lpstr>
      <vt:lpstr>The Strategic Mastery of Russian Tool (SMARTool):  A Usage-Based Approach to  Acquiring Russian Vocabulary and Morphology </vt:lpstr>
      <vt:lpstr>Overview</vt:lpstr>
      <vt:lpstr>Distributional Facts about Russian Paradigms</vt:lpstr>
      <vt:lpstr>PowerPoint Presentation</vt:lpstr>
      <vt:lpstr>PowerPoint Presentation</vt:lpstr>
      <vt:lpstr>Language Exposure as a Big Corpus</vt:lpstr>
      <vt:lpstr>Paradigm Cell Filling Problem  (Ackerman et al. 2009) </vt:lpstr>
      <vt:lpstr>Frequency Distributions of Some  High-frequency Russian Nouns</vt:lpstr>
      <vt:lpstr>PowerPoint Presentation</vt:lpstr>
      <vt:lpstr>PowerPoint Presentation</vt:lpstr>
      <vt:lpstr>PowerPoint Presentation</vt:lpstr>
      <vt:lpstr>Distributional Facts about  Russian Paradigms: Summary</vt:lpstr>
      <vt:lpstr>Computational Leaning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Learning Experiment: Summary</vt:lpstr>
      <vt:lpstr>Introducing the SMARTool</vt:lpstr>
      <vt:lpstr>Members of the SMARTool team</vt:lpstr>
      <vt:lpstr>Vocabulary Selection from 5 Textbooks and Лексический минимум; Balanced for Nouns, Verbs, Adjs (RNC ratio)</vt:lpstr>
      <vt:lpstr>Typical Contexts Illustrated by Examples</vt:lpstr>
      <vt:lpstr>SMARTool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SMARTool:</vt:lpstr>
      <vt:lpstr>Future versions of the SMARTool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125</cp:revision>
  <cp:lastPrinted>2019-10-08T06:57:55Z</cp:lastPrinted>
  <dcterms:created xsi:type="dcterms:W3CDTF">2017-10-19T18:34:55Z</dcterms:created>
  <dcterms:modified xsi:type="dcterms:W3CDTF">2019-10-08T11:31:11Z</dcterms:modified>
</cp:coreProperties>
</file>